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55"/>
  </p:notesMasterIdLst>
  <p:sldIdLst>
    <p:sldId id="257" r:id="rId3"/>
    <p:sldId id="258" r:id="rId4"/>
    <p:sldId id="259" r:id="rId5"/>
    <p:sldId id="262" r:id="rId6"/>
    <p:sldId id="325" r:id="rId7"/>
    <p:sldId id="326" r:id="rId8"/>
    <p:sldId id="327" r:id="rId9"/>
    <p:sldId id="282" r:id="rId10"/>
    <p:sldId id="375" r:id="rId11"/>
    <p:sldId id="376" r:id="rId12"/>
    <p:sldId id="266" r:id="rId13"/>
    <p:sldId id="377" r:id="rId14"/>
    <p:sldId id="379" r:id="rId15"/>
    <p:sldId id="383" r:id="rId16"/>
    <p:sldId id="385" r:id="rId17"/>
    <p:sldId id="384" r:id="rId18"/>
    <p:sldId id="382" r:id="rId19"/>
    <p:sldId id="398" r:id="rId20"/>
    <p:sldId id="388" r:id="rId21"/>
    <p:sldId id="489" r:id="rId22"/>
    <p:sldId id="387" r:id="rId23"/>
    <p:sldId id="386" r:id="rId24"/>
    <p:sldId id="392" r:id="rId25"/>
    <p:sldId id="397" r:id="rId26"/>
    <p:sldId id="454" r:id="rId27"/>
    <p:sldId id="378" r:id="rId28"/>
    <p:sldId id="390" r:id="rId29"/>
    <p:sldId id="393" r:id="rId30"/>
    <p:sldId id="394" r:id="rId31"/>
    <p:sldId id="395" r:id="rId32"/>
    <p:sldId id="292" r:id="rId33"/>
    <p:sldId id="455" r:id="rId34"/>
    <p:sldId id="456" r:id="rId35"/>
    <p:sldId id="457" r:id="rId36"/>
    <p:sldId id="462" r:id="rId37"/>
    <p:sldId id="463" r:id="rId38"/>
    <p:sldId id="464" r:id="rId39"/>
    <p:sldId id="460" r:id="rId40"/>
    <p:sldId id="461" r:id="rId41"/>
    <p:sldId id="482" r:id="rId42"/>
    <p:sldId id="459" r:id="rId43"/>
    <p:sldId id="484" r:id="rId44"/>
    <p:sldId id="485" r:id="rId45"/>
    <p:sldId id="486" r:id="rId46"/>
    <p:sldId id="487" r:id="rId47"/>
    <p:sldId id="488" r:id="rId48"/>
    <p:sldId id="321" r:id="rId49"/>
    <p:sldId id="317" r:id="rId50"/>
    <p:sldId id="323" r:id="rId51"/>
    <p:sldId id="277" r:id="rId52"/>
    <p:sldId id="305" r:id="rId53"/>
    <p:sldId id="280" r:id="rId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70F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757" autoAdjust="0"/>
  </p:normalViewPr>
  <p:slideViewPr>
    <p:cSldViewPr snapToGrid="0">
      <p:cViewPr varScale="1">
        <p:scale>
          <a:sx n="82" d="100"/>
          <a:sy n="82" d="100"/>
        </p:scale>
        <p:origin x="720" y="5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6A1072-1C32-40A8-86E8-B8E822DD6F4C}" type="datetimeFigureOut">
              <a:rPr lang="zh-CN" altLang="en-US" smtClean="0"/>
              <a:t>2018/10/21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819138-D933-4FFC-86D6-1AE2EE7248B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大家好，我们是</a:t>
            </a:r>
            <a:r>
              <a:rPr lang="en-US" altLang="zh-CN" dirty="0"/>
              <a:t>G05</a:t>
            </a:r>
            <a:r>
              <a:rPr lang="zh-CN" altLang="en-US" dirty="0"/>
              <a:t>小组，我是主讲人石梦韬，我们今天将对</a:t>
            </a:r>
            <a:r>
              <a:rPr lang="en-US" altLang="zh-CN" dirty="0"/>
              <a:t>UML</a:t>
            </a:r>
            <a:r>
              <a:rPr lang="zh-CN" altLang="en-US" dirty="0"/>
              <a:t>工具进行介绍。</a:t>
            </a:r>
          </a:p>
        </p:txBody>
      </p:sp>
      <p:sp>
        <p:nvSpPr>
          <p:cNvPr id="4" name="灯片编号占位符 3"/>
          <p:cNvSpPr>
            <a:spLocks noGrp="1"/>
          </p:cNvSpPr>
          <p:nvPr>
            <p:ph type="sldNum" sz="quarter" idx="5"/>
          </p:nvPr>
        </p:nvSpPr>
        <p:spPr/>
        <p:txBody>
          <a:bodyPr/>
          <a:lstStyle/>
          <a:p>
            <a:fld id="{19819138-D933-4FFC-86D6-1AE2EE7248B3}" type="slidenum">
              <a:rPr lang="zh-CN" altLang="en-US" smtClean="0"/>
              <a:t>1</a:t>
            </a:fld>
            <a:endParaRPr lang="zh-CN" altLang="en-US"/>
          </a:p>
        </p:txBody>
      </p:sp>
    </p:spTree>
    <p:extLst>
      <p:ext uri="{BB962C8B-B14F-4D97-AF65-F5344CB8AC3E}">
        <p14:creationId xmlns:p14="http://schemas.microsoft.com/office/powerpoint/2010/main" val="4229869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选择基本框图，进入到图形编辑界面</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假如没有及时切换指针状态，就会一直在新建文本框或选择物体</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一维形状基本上是（直线或曲线）线条，二维形状是由有限个一维形状组成的图形</a:t>
            </a:r>
          </a:p>
          <a:p>
            <a:r>
              <a:rPr lang="zh-CN" altLang="en-US"/>
              <a:t>一维形状可以设置线条的颜色，粗细，样式等，这里线端表示一条线的两头</a:t>
            </a:r>
          </a:p>
          <a:p>
            <a:r>
              <a:rPr lang="zh-CN" altLang="en-US"/>
              <a:t>二维形状可以设置形状的填充颜色，填充样式，线条颜色，粗细，样式等</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我们可以联想到现实生活中的模具，比如说清明节的时候我们家乡要做一种青团，将包好陷的团子放入木制的容器中，压实，印制好图案，那么印制图案的木制容器就是一个模具。</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我们可以联想到现实生活中的模具，比如说清明节的时候我们家乡要做一种青团，将包好陷的团子放入木制的容器中，压实，印制好图案，那么印制图案的木制容器就是一个模具。</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visio</a:t>
            </a:r>
            <a:r>
              <a:rPr lang="zh-CN" altLang="en-US"/>
              <a:t>的基本操作介绍完了，下面我请一位同学来回答问题：</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eaLnBrk="1" hangingPunct="1">
              <a:lnSpc>
                <a:spcPct val="90000"/>
              </a:lnSpc>
            </a:pPr>
            <a:r>
              <a:rPr lang="zh-CN" altLang="en-US" b="1">
                <a:solidFill>
                  <a:schemeClr val="accent2"/>
                </a:solidFill>
                <a:sym typeface="+mn-ea"/>
              </a:rPr>
              <a:t>对系统、资源、流程及其幕后隐藏的数据进行可视化处理、分析和交流</a:t>
            </a:r>
            <a:endParaRPr lang="zh-CN" altLang="en-US" b="1">
              <a:solidFill>
                <a:schemeClr val="accent2"/>
              </a:solidFill>
            </a:endParaRPr>
          </a:p>
          <a:p>
            <a:pPr eaLnBrk="1" hangingPunct="1">
              <a:lnSpc>
                <a:spcPct val="90000"/>
              </a:lnSpc>
            </a:pPr>
            <a:r>
              <a:rPr lang="zh-CN" altLang="en-US" b="1">
                <a:solidFill>
                  <a:schemeClr val="accent2"/>
                </a:solidFill>
                <a:sym typeface="+mn-ea"/>
              </a:rPr>
              <a:t>使图表外观更专业</a:t>
            </a:r>
            <a:endParaRPr lang="zh-CN" altLang="en-US" b="1">
              <a:solidFill>
                <a:schemeClr val="accent2"/>
              </a:solidFill>
            </a:endParaRPr>
          </a:p>
          <a:p>
            <a:pPr eaLnBrk="1" hangingPunct="1">
              <a:lnSpc>
                <a:spcPct val="90000"/>
              </a:lnSpc>
            </a:pPr>
            <a:r>
              <a:rPr lang="zh-CN" altLang="en-US" b="1">
                <a:solidFill>
                  <a:schemeClr val="accent2"/>
                </a:solidFill>
                <a:sym typeface="+mn-ea"/>
              </a:rPr>
              <a:t>通过</a:t>
            </a:r>
            <a:r>
              <a:rPr lang="en-US" altLang="zh-CN" b="1">
                <a:solidFill>
                  <a:schemeClr val="accent2"/>
                </a:solidFill>
                <a:sym typeface="+mn-ea"/>
              </a:rPr>
              <a:t>Visio</a:t>
            </a:r>
            <a:r>
              <a:rPr lang="zh-CN" altLang="en-US" b="1">
                <a:solidFill>
                  <a:schemeClr val="accent2"/>
                </a:solidFill>
                <a:sym typeface="+mn-ea"/>
              </a:rPr>
              <a:t>连接形状和模板快速创建图表，提高工作效率</a:t>
            </a:r>
            <a:endParaRPr lang="zh-CN" altLang="en-US" b="1">
              <a:solidFill>
                <a:schemeClr val="accent2"/>
              </a:solidFill>
            </a:endParaRPr>
          </a:p>
          <a:p>
            <a:pPr eaLnBrk="1" hangingPunct="1">
              <a:lnSpc>
                <a:spcPct val="90000"/>
              </a:lnSpc>
            </a:pPr>
            <a:r>
              <a:rPr lang="zh-CN" altLang="en-US" b="1">
                <a:solidFill>
                  <a:schemeClr val="accent2"/>
                </a:solidFill>
                <a:sym typeface="+mn-ea"/>
              </a:rPr>
              <a:t>使用图表交流并与多人共享图表</a:t>
            </a:r>
            <a:endParaRPr lang="zh-CN" altLang="en-US" b="1">
              <a:solidFill>
                <a:schemeClr val="accent2"/>
              </a:solidFill>
            </a:endParaRPr>
          </a:p>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我们将从以下</a:t>
            </a:r>
            <a:r>
              <a:rPr lang="en-US" altLang="zh-CN" dirty="0"/>
              <a:t>7</a:t>
            </a:r>
            <a:r>
              <a:rPr lang="zh-CN" altLang="en-US" dirty="0"/>
              <a:t>个方面对</a:t>
            </a:r>
            <a:r>
              <a:rPr lang="en-US" altLang="zh-CN" dirty="0"/>
              <a:t>UML</a:t>
            </a:r>
            <a:r>
              <a:rPr lang="zh-CN" altLang="en-US"/>
              <a:t>工具进行讲解</a:t>
            </a:r>
          </a:p>
        </p:txBody>
      </p:sp>
      <p:sp>
        <p:nvSpPr>
          <p:cNvPr id="4" name="灯片编号占位符 3"/>
          <p:cNvSpPr>
            <a:spLocks noGrp="1"/>
          </p:cNvSpPr>
          <p:nvPr>
            <p:ph type="sldNum" sz="quarter" idx="5"/>
          </p:nvPr>
        </p:nvSpPr>
        <p:spPr/>
        <p:txBody>
          <a:bodyPr/>
          <a:lstStyle/>
          <a:p>
            <a:fld id="{19819138-D933-4FFC-86D6-1AE2EE7248B3}" type="slidenum">
              <a:rPr lang="zh-CN" altLang="en-US" smtClean="0"/>
              <a:t>2</a:t>
            </a:fld>
            <a:endParaRPr lang="zh-CN" altLang="en-US"/>
          </a:p>
        </p:txBody>
      </p:sp>
    </p:spTree>
    <p:extLst>
      <p:ext uri="{BB962C8B-B14F-4D97-AF65-F5344CB8AC3E}">
        <p14:creationId xmlns:p14="http://schemas.microsoft.com/office/powerpoint/2010/main" val="109832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RGV，是有轨制导车辆（Rail Guided Vehicle）的英文缩写，数控技术也叫计算机数控技术(CNC,Computerized Numerical Control)，它主要是用来加工零件，在有限的时间内能尽量加工多一点的零件是它的优化目标。</a:t>
            </a:r>
          </a:p>
          <a:p>
            <a:r>
              <a:rPr lang="zh-CN" altLang="en-US"/>
              <a:t>系泊系统（英文名称: Mooring System）：通过缆绳或其他机械装置将水面结构实施与固定点连接，使被系泊结构物具有抵御一定环境条件的能力，保证设计环境下的作业要求，遭遇极端海况时，能够保证结构物和系泊系统本身安全。</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利用</a:t>
            </a:r>
            <a:r>
              <a:rPr lang="en-US" altLang="zh-CN"/>
              <a:t>Visio</a:t>
            </a:r>
            <a:r>
              <a:rPr lang="zh-CN" altLang="en-US"/>
              <a:t>画</a:t>
            </a:r>
            <a:r>
              <a:rPr lang="en-US" altLang="zh-CN"/>
              <a:t>uml</a:t>
            </a:r>
            <a:r>
              <a:rPr lang="zh-CN" altLang="en-US"/>
              <a:t>的图，完全是基于基本操作之上的。</a:t>
            </a:r>
          </a:p>
          <a:p>
            <a:r>
              <a:rPr lang="zh-CN" altLang="en-US"/>
              <a:t>当然之前提到新式售货机使用二维码扫描付款的，部分的售货机仍然保留了投币付款的功能</a:t>
            </a:r>
          </a:p>
          <a:p>
            <a:r>
              <a:rPr lang="zh-CN" altLang="en-US"/>
              <a:t>（箭头线）表示投递员和顾客都是属于用户，包含虚线表示这些功能都是基于登录操作之上的</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箭头实线表示继承关系，箭头虚线表示依赖关系</a:t>
            </a:r>
          </a:p>
          <a:p>
            <a:r>
              <a:rPr lang="en-US" altLang="zh-CN"/>
              <a:t>amount</a:t>
            </a:r>
            <a:r>
              <a:rPr lang="zh-CN" altLang="en-US"/>
              <a:t>表示这个类的数量，</a:t>
            </a:r>
            <a:r>
              <a:rPr lang="en-US" altLang="zh-CN"/>
              <a:t>price</a:t>
            </a:r>
            <a:r>
              <a:rPr lang="zh-CN" altLang="en-US"/>
              <a:t>表示一个物体的价格，</a:t>
            </a:r>
            <a:r>
              <a:rPr lang="en-US" altLang="zh-CN"/>
              <a:t>total</a:t>
            </a:r>
            <a:r>
              <a:rPr lang="zh-CN" altLang="en-US"/>
              <a:t>表示总价</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虚线</a:t>
            </a:r>
            <a:r>
              <a:rPr lang="en-US" altLang="zh-CN"/>
              <a:t>——</a:t>
            </a:r>
            <a:r>
              <a:rPr lang="zh-CN" altLang="en-US"/>
              <a:t>生命线和状态保持，绿色的框</a:t>
            </a:r>
            <a:r>
              <a:rPr lang="en-US" altLang="zh-CN"/>
              <a:t>——</a:t>
            </a:r>
            <a:r>
              <a:rPr lang="zh-CN" altLang="en-US"/>
              <a:t>激活</a:t>
            </a:r>
            <a:endParaRPr lang="en-US" altLang="zh-CN"/>
          </a:p>
          <a:p>
            <a:r>
              <a:rPr lang="en-US" altLang="zh-CN"/>
              <a:t>1.</a:t>
            </a:r>
            <a:r>
              <a:rPr lang="zh-CN" altLang="en-US"/>
              <a:t>前台接受顾客投入的钱  </a:t>
            </a:r>
            <a:r>
              <a:rPr lang="en-US" altLang="zh-CN"/>
              <a:t>2.</a:t>
            </a:r>
            <a:r>
              <a:rPr lang="zh-CN" altLang="en-US"/>
              <a:t>收音机接受前台投入的钱  </a:t>
            </a:r>
            <a:r>
              <a:rPr lang="en-US" altLang="zh-CN"/>
              <a:t>3.</a:t>
            </a:r>
            <a:r>
              <a:rPr lang="zh-CN" altLang="en-US"/>
              <a:t>检查可以购买的饮料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Affirming</a:t>
            </a:r>
            <a:r>
              <a:rPr lang="zh-CN" altLang="en-US"/>
              <a:t>证实、证明</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在一个带权有向无环图中，用边表示一个工程中的活动 ，用边上权值表示活动持续时间， 用顶点表示事件，则这样的有向图叫做用边表示活动的网，简称 AOE ( Activity On Edges ) 网。</a:t>
            </a:r>
          </a:p>
          <a:p>
            <a:r>
              <a:rPr lang="zh-CN" altLang="en-US"/>
              <a:t>通常在AOE网中列出完成预定工程计划所需要进行的活动，每个活动计划完成的时间，要发生哪些事件以及这些事件与活动之间的关系，从而可以确定该项工程是否可行，估算工程完成的时间以及确定哪些活动是影响工程进度的关键。</a:t>
            </a:r>
          </a:p>
          <a:p>
            <a:r>
              <a:rPr lang="zh-CN" altLang="en-US"/>
              <a:t>在寻找关键路径的算法中，首先从起点到终点正向计算出每一个事件的最晚发生事件，再从终点到起点逆向计算出</a:t>
            </a:r>
            <a:r>
              <a:rPr lang="zh-CN" altLang="en-US">
                <a:sym typeface="+mn-ea"/>
              </a:rPr>
              <a:t>每一个</a:t>
            </a:r>
            <a:r>
              <a:rPr lang="zh-CN" altLang="en-US"/>
              <a:t>事件的最早发生事件，从而找到一条关键路径，这条关键路径在现实生活中决定了一个工程的需要完成的事件。</a:t>
            </a:r>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首先要介绍正向工程和逆向工程的概念</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a:t>
            </a:r>
            <a:r>
              <a:rPr lang="en-US" altLang="zh-CN" dirty="0" err="1"/>
              <a:t>uml</a:t>
            </a:r>
            <a:r>
              <a:rPr lang="zh-CN" altLang="en-US" dirty="0"/>
              <a:t>工具简介</a:t>
            </a:r>
          </a:p>
        </p:txBody>
      </p:sp>
      <p:sp>
        <p:nvSpPr>
          <p:cNvPr id="4" name="灯片编号占位符 3"/>
          <p:cNvSpPr>
            <a:spLocks noGrp="1"/>
          </p:cNvSpPr>
          <p:nvPr>
            <p:ph type="sldNum" sz="quarter" idx="5"/>
          </p:nvPr>
        </p:nvSpPr>
        <p:spPr/>
        <p:txBody>
          <a:bodyPr/>
          <a:lstStyle/>
          <a:p>
            <a:fld id="{19819138-D933-4FFC-86D6-1AE2EE7248B3}" type="slidenum">
              <a:rPr lang="zh-CN" altLang="en-US" smtClean="0"/>
              <a:t>3</a:t>
            </a:fld>
            <a:endParaRPr lang="zh-CN" altLang="en-US"/>
          </a:p>
        </p:txBody>
      </p:sp>
    </p:spTree>
    <p:extLst>
      <p:ext uri="{BB962C8B-B14F-4D97-AF65-F5344CB8AC3E}">
        <p14:creationId xmlns:p14="http://schemas.microsoft.com/office/powerpoint/2010/main" val="20638112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正向工程和逆向工程都离不开数据表，所以我们先来讲讲数据表是如何建立起来的</a:t>
            </a:r>
            <a:endParaRPr lang="en-US" altLang="zh-CN" dirty="0"/>
          </a:p>
          <a:p>
            <a:r>
              <a:rPr lang="en-US" altLang="zh-CN" sz="1200" b="0" i="0" u="none" strike="noStrike" kern="1200" dirty="0">
                <a:solidFill>
                  <a:schemeClr val="tx1"/>
                </a:solidFill>
                <a:effectLst/>
                <a:latin typeface="+mn-lt"/>
                <a:ea typeface="+mn-ea"/>
                <a:cs typeface="+mn-cs"/>
              </a:rPr>
              <a:t>EERD(</a:t>
            </a:r>
            <a:r>
              <a:rPr lang="zh-CN" altLang="en-US" sz="1200" b="0" i="0" u="none" strike="noStrike" kern="1200" dirty="0">
                <a:solidFill>
                  <a:schemeClr val="tx1"/>
                </a:solidFill>
                <a:effectLst/>
                <a:latin typeface="+mn-lt"/>
                <a:ea typeface="+mn-ea"/>
                <a:cs typeface="+mn-cs"/>
              </a:rPr>
              <a:t>增强实体关系图</a:t>
            </a:r>
            <a:r>
              <a:rPr lang="en-US" altLang="zh-CN" sz="1200" b="0" i="0" u="none" strike="noStrike" kern="1200" dirty="0">
                <a:solidFill>
                  <a:schemeClr val="tx1"/>
                </a:solidFill>
                <a:effectLst/>
                <a:latin typeface="+mn-lt"/>
                <a:ea typeface="+mn-ea"/>
                <a:cs typeface="+mn-cs"/>
              </a:rPr>
              <a:t>)</a:t>
            </a:r>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sym typeface="+mn-ea"/>
              </a:rPr>
              <a:t>Mysql WorkBench</a:t>
            </a:r>
            <a:r>
              <a:rPr lang="zh-CN" altLang="en-US">
                <a:sym typeface="+mn-ea"/>
              </a:rPr>
              <a:t>支持将SQL脚本文件导入创建EER图，具体过程为</a:t>
            </a:r>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Affirming</a:t>
            </a:r>
            <a:r>
              <a:rPr lang="zh-CN" altLang="en-US"/>
              <a:t>证实、证明</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前面我们提到最新版的</a:t>
            </a:r>
            <a:r>
              <a:rPr lang="en-US" altLang="zh-CN">
                <a:sym typeface="+mn-ea"/>
              </a:rPr>
              <a:t>visio</a:t>
            </a:r>
            <a:r>
              <a:rPr lang="zh-CN" altLang="en-US">
                <a:sym typeface="+mn-ea"/>
              </a:rPr>
              <a:t>不支持正向逆向工程，而</a:t>
            </a:r>
            <a:r>
              <a:rPr lang="en-US" altLang="zh-CN">
                <a:sym typeface="+mn-ea"/>
              </a:rPr>
              <a:t>mysql workbench</a:t>
            </a:r>
            <a:r>
              <a:rPr lang="zh-CN" altLang="en-US">
                <a:sym typeface="+mn-ea"/>
              </a:rPr>
              <a:t>可以做到，可以看到不同的</a:t>
            </a:r>
            <a:r>
              <a:rPr lang="en-US" altLang="zh-CN">
                <a:sym typeface="+mn-ea"/>
              </a:rPr>
              <a:t>uml</a:t>
            </a:r>
            <a:r>
              <a:rPr lang="zh-CN" altLang="en-US">
                <a:sym typeface="+mn-ea"/>
              </a:rPr>
              <a:t>工具之间有着差别，这里我们选区三种典型的</a:t>
            </a:r>
            <a:r>
              <a:rPr lang="en-US" altLang="zh-CN">
                <a:sym typeface="+mn-ea"/>
              </a:rPr>
              <a:t>uml</a:t>
            </a:r>
            <a:r>
              <a:rPr lang="zh-CN" altLang="en-US">
                <a:sym typeface="+mn-ea"/>
              </a:rPr>
              <a:t>工具（PowerDesigner、Rational Rose、Visio）比较它们之间的差异性。</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100" dirty="0"/>
          </a:p>
        </p:txBody>
      </p:sp>
      <p:sp>
        <p:nvSpPr>
          <p:cNvPr id="4" name="灯片编号占位符 3"/>
          <p:cNvSpPr>
            <a:spLocks noGrp="1"/>
          </p:cNvSpPr>
          <p:nvPr>
            <p:ph type="sldNum" sz="quarter" idx="5"/>
          </p:nvPr>
        </p:nvSpPr>
        <p:spPr/>
        <p:txBody>
          <a:bodyPr/>
          <a:lstStyle/>
          <a:p>
            <a:fld id="{19819138-D933-4FFC-86D6-1AE2EE7248B3}" type="slidenum">
              <a:rPr lang="zh-CN" altLang="en-US" smtClean="0"/>
              <a:t>4</a:t>
            </a:fld>
            <a:endParaRPr lang="zh-CN" altLang="en-US"/>
          </a:p>
        </p:txBody>
      </p:sp>
    </p:spTree>
    <p:extLst>
      <p:ext uri="{BB962C8B-B14F-4D97-AF65-F5344CB8AC3E}">
        <p14:creationId xmlns:p14="http://schemas.microsoft.com/office/powerpoint/2010/main" val="40710503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前面我们提到最新版的</a:t>
            </a:r>
            <a:r>
              <a:rPr lang="en-US" altLang="zh-CN"/>
              <a:t>visio</a:t>
            </a:r>
            <a:r>
              <a:rPr lang="zh-CN" altLang="en-US"/>
              <a:t>不支持正向逆向工程，而</a:t>
            </a:r>
            <a:r>
              <a:rPr lang="en-US" altLang="zh-CN"/>
              <a:t>mysql workbench</a:t>
            </a:r>
            <a:r>
              <a:rPr lang="zh-CN" altLang="en-US"/>
              <a:t>可以做到，可以看到不同的</a:t>
            </a:r>
            <a:r>
              <a:rPr lang="en-US" altLang="zh-CN"/>
              <a:t>uml</a:t>
            </a:r>
            <a:r>
              <a:rPr lang="zh-CN" altLang="en-US"/>
              <a:t>工具之间有着差别，这里我们选区三种典型的</a:t>
            </a:r>
            <a:r>
              <a:rPr lang="en-US" altLang="zh-CN">
                <a:sym typeface="+mn-ea"/>
              </a:rPr>
              <a:t>uml</a:t>
            </a:r>
            <a:r>
              <a:rPr lang="zh-CN" altLang="en-US">
                <a:sym typeface="+mn-ea"/>
              </a:rPr>
              <a:t>工具（PowerDesigner、Rational Rose、Visio）比较它们之间的差异性。</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前面我们提到最新版的</a:t>
            </a:r>
            <a:r>
              <a:rPr lang="en-US" altLang="zh-CN"/>
              <a:t>visio</a:t>
            </a:r>
            <a:r>
              <a:rPr lang="zh-CN" altLang="en-US"/>
              <a:t>不支持正向逆向工程，而</a:t>
            </a:r>
            <a:r>
              <a:rPr lang="en-US" altLang="zh-CN"/>
              <a:t>mysql workbench</a:t>
            </a:r>
            <a:r>
              <a:rPr lang="zh-CN" altLang="en-US"/>
              <a:t>可以做到，可以看到不同的</a:t>
            </a:r>
            <a:r>
              <a:rPr lang="en-US" altLang="zh-CN"/>
              <a:t>uml</a:t>
            </a:r>
            <a:r>
              <a:rPr lang="zh-CN" altLang="en-US"/>
              <a:t>工具之间有着差别，这里我们选区三种典型的</a:t>
            </a:r>
            <a:r>
              <a:rPr lang="en-US" altLang="zh-CN">
                <a:sym typeface="+mn-ea"/>
              </a:rPr>
              <a:t>uml</a:t>
            </a:r>
            <a:r>
              <a:rPr lang="zh-CN" altLang="en-US">
                <a:sym typeface="+mn-ea"/>
              </a:rPr>
              <a:t>工具（PowerDesigner、Rational Rose、Visio）比较它们之间的差异性。</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数据库一致性检查(dbcc)提供了一些命令用于检查数据库的逻辑和物理一致性。</a:t>
            </a:r>
            <a:endParaRPr lang="en-US" altLang="zh-CN" dirty="0"/>
          </a:p>
          <a:p>
            <a:r>
              <a:rPr lang="zh-CN" altLang="en-US" dirty="0"/>
              <a:t>脚本编程大家可以想象</a:t>
            </a:r>
            <a:r>
              <a:rPr lang="en-US" altLang="zh-CN" dirty="0"/>
              <a:t>windows</a:t>
            </a:r>
            <a:r>
              <a:rPr lang="zh-CN" altLang="en-US" dirty="0"/>
              <a:t>的</a:t>
            </a:r>
            <a:r>
              <a:rPr lang="en-US" altLang="zh-CN" dirty="0" err="1"/>
              <a:t>cmd</a:t>
            </a:r>
            <a:r>
              <a:rPr lang="zh-CN" altLang="en-US" dirty="0"/>
              <a:t>命令行，</a:t>
            </a:r>
            <a:r>
              <a:rPr lang="en-US" altLang="zh-CN" dirty="0" err="1"/>
              <a:t>linux</a:t>
            </a:r>
            <a:r>
              <a:rPr lang="zh-CN" altLang="en-US" dirty="0"/>
              <a:t>的</a:t>
            </a:r>
            <a:r>
              <a:rPr lang="en-US" altLang="zh-CN" dirty="0"/>
              <a:t>shell</a:t>
            </a:r>
            <a:r>
              <a:rPr lang="zh-CN" altLang="en-US" dirty="0"/>
              <a:t>命令行，一个脚本语言是由</a:t>
            </a:r>
            <a:r>
              <a:rPr lang="en-US" altLang="zh-CN" dirty="0"/>
              <a:t>shell</a:t>
            </a:r>
            <a:r>
              <a:rPr lang="zh-CN" altLang="en-US" dirty="0"/>
              <a:t>命令行的多个命令构成的</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常用的建模工具有</a:t>
            </a:r>
            <a:r>
              <a:rPr lang="en-US" altLang="zh-CN" dirty="0" err="1"/>
              <a:t>RationalRose</a:t>
            </a:r>
            <a:r>
              <a:rPr lang="zh-CN" altLang="en-US" dirty="0"/>
              <a:t>，</a:t>
            </a:r>
            <a:r>
              <a:rPr lang="en-US" altLang="zh-CN" dirty="0"/>
              <a:t>Visio</a:t>
            </a:r>
            <a:r>
              <a:rPr lang="zh-CN" altLang="en-US" dirty="0"/>
              <a:t>，</a:t>
            </a:r>
            <a:r>
              <a:rPr lang="en-US" altLang="zh-CN" dirty="0" err="1"/>
              <a:t>PowerDesigner</a:t>
            </a:r>
            <a:r>
              <a:rPr lang="zh-CN" altLang="en-US" dirty="0"/>
              <a:t>和</a:t>
            </a:r>
            <a:r>
              <a:rPr lang="en-US" altLang="zh-CN" dirty="0" err="1"/>
              <a:t>StarUML</a:t>
            </a:r>
            <a:r>
              <a:rPr lang="zh-CN" altLang="en-US" dirty="0"/>
              <a:t>，可能大家在之前没有接触到</a:t>
            </a:r>
            <a:r>
              <a:rPr lang="en-US" altLang="zh-CN" dirty="0"/>
              <a:t>(1)</a:t>
            </a:r>
            <a:r>
              <a:rPr lang="zh-CN" altLang="en-US" dirty="0"/>
              <a:t>和</a:t>
            </a:r>
            <a:r>
              <a:rPr lang="en-US" altLang="zh-CN" dirty="0"/>
              <a:t>(4)</a:t>
            </a:r>
            <a:r>
              <a:rPr lang="zh-CN" altLang="en-US" dirty="0"/>
              <a:t>，上过杨老师之前的软件工程基础这门课应该会接触到</a:t>
            </a:r>
            <a:r>
              <a:rPr lang="en-US" altLang="zh-CN" dirty="0"/>
              <a:t>(2)</a:t>
            </a:r>
            <a:r>
              <a:rPr lang="zh-CN" altLang="en-US" dirty="0"/>
              <a:t>，</a:t>
            </a:r>
            <a:r>
              <a:rPr lang="en-US" altLang="zh-CN" dirty="0"/>
              <a:t>(3)</a:t>
            </a:r>
            <a:r>
              <a:rPr lang="zh-CN" altLang="en-US" dirty="0"/>
              <a:t>的话大家上数据库系统原理的时候画</a:t>
            </a:r>
            <a:r>
              <a:rPr lang="en-US" altLang="zh-CN" dirty="0"/>
              <a:t>ER</a:t>
            </a:r>
            <a:r>
              <a:rPr lang="zh-CN" altLang="en-US" dirty="0"/>
              <a:t>图肯定能接触到，当然（</a:t>
            </a:r>
            <a:r>
              <a:rPr lang="en-US" altLang="zh-CN" dirty="0"/>
              <a:t>3</a:t>
            </a:r>
            <a:r>
              <a:rPr lang="zh-CN" altLang="en-US" dirty="0"/>
              <a:t>）的部分功能也能用</a:t>
            </a:r>
            <a:r>
              <a:rPr lang="en-US" altLang="zh-CN" dirty="0"/>
              <a:t>mysql</a:t>
            </a:r>
            <a:r>
              <a:rPr lang="zh-CN" altLang="en-US" dirty="0"/>
              <a:t>自带的</a:t>
            </a:r>
            <a:r>
              <a:rPr lang="en-US" altLang="zh-CN" dirty="0"/>
              <a:t>workbench</a:t>
            </a:r>
            <a:r>
              <a:rPr lang="zh-CN" altLang="en-US" dirty="0"/>
              <a:t>实现，我们今天主要对</a:t>
            </a:r>
            <a:r>
              <a:rPr lang="en-US" altLang="zh-CN" dirty="0" err="1"/>
              <a:t>visio</a:t>
            </a:r>
            <a:r>
              <a:rPr lang="zh-CN" altLang="en-US" dirty="0"/>
              <a:t>展开详细地介绍。</a:t>
            </a:r>
          </a:p>
        </p:txBody>
      </p:sp>
      <p:sp>
        <p:nvSpPr>
          <p:cNvPr id="4" name="灯片编号占位符 3"/>
          <p:cNvSpPr>
            <a:spLocks noGrp="1"/>
          </p:cNvSpPr>
          <p:nvPr>
            <p:ph type="sldNum" sz="quarter" idx="5"/>
          </p:nvPr>
        </p:nvSpPr>
        <p:spPr/>
        <p:txBody>
          <a:bodyPr/>
          <a:lstStyle/>
          <a:p>
            <a:fld id="{19819138-D933-4FFC-86D6-1AE2EE7248B3}"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们来举售货机这样一个例子来帮助大家更好地理解图形表达的优越性，比如说挑选饮料时，看文字看了老半天，都挑选不到你所想要的饮料，而用图片（就是售货架饮料图片）的表达方式，比较直观易懂，根据饮料图片挑选心仪的饮料。可能你第一次接触这台售货机，不知道具体的售货流程是什么，但是用文字进行描述，让你对购买流程有了一个初步的印象。</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进入到</a:t>
            </a:r>
            <a:r>
              <a:rPr lang="en-US" altLang="zh-CN"/>
              <a:t>visio</a:t>
            </a:r>
            <a:r>
              <a:rPr lang="zh-CN" altLang="en-US"/>
              <a:t>界面之后，左边可以打开最近使用的文档，假如要新建一个文档，可以选择右边结构图的类别（支持先搜索再进行选择），进入结构图编辑。</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428C1F1-4A24-40D9-B9E3-F8E302894917}" type="datetimeFigureOut">
              <a:rPr lang="zh-CN" altLang="en-US" smtClean="0"/>
              <a:t>2018/10/21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9B92D24-B9FB-4A40-B6E9-30811F542340}"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428C1F1-4A24-40D9-B9E3-F8E302894917}" type="datetimeFigureOut">
              <a:rPr lang="zh-CN" altLang="en-US" smtClean="0"/>
              <a:t>2018/10/21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9B92D24-B9FB-4A40-B6E9-30811F542340}"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428C1F1-4A24-40D9-B9E3-F8E302894917}" type="datetimeFigureOut">
              <a:rPr lang="zh-CN" altLang="en-US" smtClean="0"/>
              <a:t>2018/10/21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9B92D24-B9FB-4A40-B6E9-30811F542340}"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428C1F1-4A24-40D9-B9E3-F8E302894917}" type="datetimeFigureOut">
              <a:rPr lang="zh-CN" altLang="en-US" smtClean="0"/>
              <a:t>2018/10/21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9B92D24-B9FB-4A40-B6E9-30811F542340}"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428C1F1-4A24-40D9-B9E3-F8E302894917}" type="datetimeFigureOut">
              <a:rPr lang="zh-CN" altLang="en-US" smtClean="0"/>
              <a:t>2018/10/21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9B92D24-B9FB-4A40-B6E9-30811F542340}"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7428C1F1-4A24-40D9-B9E3-F8E302894917}" type="datetimeFigureOut">
              <a:rPr lang="zh-CN" altLang="en-US" smtClean="0"/>
              <a:t>2018/10/21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9B92D24-B9FB-4A40-B6E9-30811F542340}"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428C1F1-4A24-40D9-B9E3-F8E302894917}" type="datetimeFigureOut">
              <a:rPr lang="zh-CN" altLang="en-US" smtClean="0"/>
              <a:t>2018/10/21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9B92D24-B9FB-4A40-B6E9-30811F542340}"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428C1F1-4A24-40D9-B9E3-F8E302894917}" type="datetimeFigureOut">
              <a:rPr lang="zh-CN" altLang="en-US" smtClean="0"/>
              <a:t>2018/10/21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9B92D24-B9FB-4A40-B6E9-30811F542340}"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428C1F1-4A24-40D9-B9E3-F8E302894917}" type="datetimeFigureOut">
              <a:rPr lang="zh-CN" altLang="en-US" smtClean="0"/>
              <a:t>2018/10/21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9B92D24-B9FB-4A40-B6E9-30811F542340}"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428C1F1-4A24-40D9-B9E3-F8E302894917}" type="datetimeFigureOut">
              <a:rPr lang="zh-CN" altLang="en-US" smtClean="0"/>
              <a:t>2018/10/21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9B92D24-B9FB-4A40-B6E9-30811F542340}"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428C1F1-4A24-40D9-B9E3-F8E302894917}" type="datetimeFigureOut">
              <a:rPr lang="zh-CN" altLang="en-US" smtClean="0"/>
              <a:t>2018/10/21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9B92D24-B9FB-4A40-B6E9-30811F542340}"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428C1F1-4A24-40D9-B9E3-F8E302894917}" type="datetimeFigureOut">
              <a:rPr lang="zh-CN" altLang="en-US" smtClean="0"/>
              <a:t>2018/10/21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9B92D24-B9FB-4A40-B6E9-30811F542340}"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428C1F1-4A24-40D9-B9E3-F8E302894917}" type="datetimeFigureOut">
              <a:rPr lang="zh-CN" altLang="en-US" smtClean="0"/>
              <a:t>2018/10/21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9B92D24-B9FB-4A40-B6E9-30811F542340}"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428C1F1-4A24-40D9-B9E3-F8E302894917}" type="datetimeFigureOut">
              <a:rPr lang="zh-CN" altLang="en-US" smtClean="0"/>
              <a:t>2018/10/21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9B92D24-B9FB-4A40-B6E9-30811F542340}"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428C1F1-4A24-40D9-B9E3-F8E302894917}" type="datetimeFigureOut">
              <a:rPr lang="zh-CN" altLang="en-US" smtClean="0"/>
              <a:t>2018/10/21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9B92D24-B9FB-4A40-B6E9-30811F542340}"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7428C1F1-4A24-40D9-B9E3-F8E302894917}" type="datetimeFigureOut">
              <a:rPr lang="zh-CN" altLang="en-US" smtClean="0"/>
              <a:t>2018/10/21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9B92D24-B9FB-4A40-B6E9-30811F542340}"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428C1F1-4A24-40D9-B9E3-F8E302894917}" type="datetimeFigureOut">
              <a:rPr lang="zh-CN" altLang="en-US" smtClean="0"/>
              <a:t>2018/10/21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9B92D24-B9FB-4A40-B6E9-30811F542340}"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428C1F1-4A24-40D9-B9E3-F8E302894917}" type="datetimeFigureOut">
              <a:rPr lang="zh-CN" altLang="en-US" smtClean="0"/>
              <a:t>2018/10/21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9B92D24-B9FB-4A40-B6E9-30811F542340}"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428C1F1-4A24-40D9-B9E3-F8E302894917}" type="datetimeFigureOut">
              <a:rPr lang="zh-CN" altLang="en-US" smtClean="0"/>
              <a:t>2018/10/21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9B92D24-B9FB-4A40-B6E9-30811F542340}"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428C1F1-4A24-40D9-B9E3-F8E302894917}" type="datetimeFigureOut">
              <a:rPr lang="zh-CN" altLang="en-US" smtClean="0"/>
              <a:t>2018/10/21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9B92D24-B9FB-4A40-B6E9-30811F542340}"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428C1F1-4A24-40D9-B9E3-F8E302894917}" type="datetimeFigureOut">
              <a:rPr lang="zh-CN" altLang="en-US" smtClean="0"/>
              <a:t>2018/10/21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9B92D24-B9FB-4A40-B6E9-30811F542340}"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428C1F1-4A24-40D9-B9E3-F8E302894917}" type="datetimeFigureOut">
              <a:rPr lang="zh-CN" altLang="en-US" smtClean="0"/>
              <a:t>2018/10/21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9B92D24-B9FB-4A40-B6E9-30811F542340}"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28C1F1-4A24-40D9-B9E3-F8E302894917}" type="datetimeFigureOut">
              <a:rPr lang="zh-CN" altLang="en-US" smtClean="0"/>
              <a:t>2018/10/21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B92D24-B9FB-4A40-B6E9-30811F542340}"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28C1F1-4A24-40D9-B9E3-F8E302894917}" type="datetimeFigureOut">
              <a:rPr lang="zh-CN" altLang="en-US" smtClean="0"/>
              <a:t>2018/10/21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B92D24-B9FB-4A40-B6E9-30811F542340}"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8.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8.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23567;&#32452;&#32771;&#26680;/&#23567;&#32452;&#32771;&#26680;&#65288;&#31532;&#19977;&#21608;&#65289;.xlsx" TargetMode="External"/><Relationship Id="rId2" Type="http://schemas.openxmlformats.org/officeDocument/2006/relationships/hyperlink" Target="../&#20219;&#21153;&#23433;&#25490;/RRD2018-G05-&#31532;&#19977;&#21608;&#20010;&#20154;&#20219;&#21153;&#23433;&#25490;.docx"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www.uml.org.cn/UMLTools/psf/Guide.doc%0d" TargetMode="External"/><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hyperlink" Target="https://wenku.baidu.com/view/1f68380703d8ce2f006623e3.html%0d" TargetMode="External"/><Relationship Id="rId5" Type="http://schemas.openxmlformats.org/officeDocument/2006/relationships/hyperlink" Target="https://blog.csdn.net/u013232740/article/details/47725311%0d" TargetMode="External"/><Relationship Id="rId4" Type="http://schemas.openxmlformats.org/officeDocument/2006/relationships/hyperlink" Target="https://wenku.baidu.com/view/72ec9b56a66e58fafab069dc5022aaea998f410d.html%0d"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wenku.baidu.com/view/0ed5a1ec5ff7ba0d4a7302768e9951e79b896918.html%0d" TargetMode="External"/><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hyperlink" Target="https://blog.csdn.net/u014020534/article/details/71242142"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9399588" y="777875"/>
            <a:ext cx="5227637" cy="4826000"/>
            <a:chOff x="9400309" y="778474"/>
            <a:chExt cx="5227156" cy="4825039"/>
          </a:xfrm>
          <a:solidFill>
            <a:srgbClr val="FF0000"/>
          </a:solidFill>
        </p:grpSpPr>
        <p:sp>
          <p:nvSpPr>
            <p:cNvPr id="25" name="任意多边形 24"/>
            <p:cNvSpPr/>
            <p:nvPr/>
          </p:nvSpPr>
          <p:spPr>
            <a:xfrm rot="18865223">
              <a:off x="9601368" y="577415"/>
              <a:ext cx="4825039" cy="522715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grpSp>
          <p:nvGrpSpPr>
            <p:cNvPr id="6" name="组合 5"/>
            <p:cNvGrpSpPr/>
            <p:nvPr/>
          </p:nvGrpSpPr>
          <p:grpSpPr>
            <a:xfrm>
              <a:off x="9675929" y="2819252"/>
              <a:ext cx="1904967" cy="794571"/>
              <a:chOff x="750889" y="2580824"/>
              <a:chExt cx="3490912" cy="1456077"/>
            </a:xfrm>
            <a:grpFill/>
          </p:grpSpPr>
          <p:sp>
            <p:nvSpPr>
              <p:cNvPr id="7" name="Freeform 5@|5FFC:0|FBC:0|LFC:16777215|LBC:16777215"/>
              <p:cNvSpPr/>
              <p:nvPr/>
            </p:nvSpPr>
            <p:spPr bwMode="auto">
              <a:xfrm>
                <a:off x="3904475" y="3258196"/>
                <a:ext cx="337326" cy="730419"/>
              </a:xfrm>
              <a:custGeom>
                <a:avLst/>
                <a:gdLst>
                  <a:gd name="T0" fmla="*/ 48 w 210"/>
                  <a:gd name="T1" fmla="*/ 208 h 453"/>
                  <a:gd name="T2" fmla="*/ 46 w 210"/>
                  <a:gd name="T3" fmla="*/ 208 h 453"/>
                  <a:gd name="T4" fmla="*/ 46 w 210"/>
                  <a:gd name="T5" fmla="*/ 451 h 453"/>
                  <a:gd name="T6" fmla="*/ 0 w 210"/>
                  <a:gd name="T7" fmla="*/ 453 h 453"/>
                  <a:gd name="T8" fmla="*/ 0 w 210"/>
                  <a:gd name="T9" fmla="*/ 208 h 453"/>
                  <a:gd name="T10" fmla="*/ 0 w 210"/>
                  <a:gd name="T11" fmla="*/ 204 h 453"/>
                  <a:gd name="T12" fmla="*/ 0 w 210"/>
                  <a:gd name="T13" fmla="*/ 164 h 453"/>
                  <a:gd name="T14" fmla="*/ 210 w 210"/>
                  <a:gd name="T15" fmla="*/ 0 h 453"/>
                  <a:gd name="T16" fmla="*/ 210 w 210"/>
                  <a:gd name="T17" fmla="*/ 55 h 453"/>
                  <a:gd name="T18" fmla="*/ 48 w 210"/>
                  <a:gd name="T19" fmla="*/ 20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0" h="453">
                    <a:moveTo>
                      <a:pt x="48" y="208"/>
                    </a:moveTo>
                    <a:cubicBezTo>
                      <a:pt x="46" y="208"/>
                      <a:pt x="46" y="208"/>
                      <a:pt x="46" y="208"/>
                    </a:cubicBezTo>
                    <a:cubicBezTo>
                      <a:pt x="46" y="451"/>
                      <a:pt x="46" y="451"/>
                      <a:pt x="46" y="451"/>
                    </a:cubicBezTo>
                    <a:cubicBezTo>
                      <a:pt x="0" y="453"/>
                      <a:pt x="0" y="453"/>
                      <a:pt x="0" y="453"/>
                    </a:cubicBezTo>
                    <a:cubicBezTo>
                      <a:pt x="0" y="208"/>
                      <a:pt x="0" y="208"/>
                      <a:pt x="0" y="208"/>
                    </a:cubicBezTo>
                    <a:cubicBezTo>
                      <a:pt x="0" y="204"/>
                      <a:pt x="0" y="204"/>
                      <a:pt x="0" y="204"/>
                    </a:cubicBezTo>
                    <a:cubicBezTo>
                      <a:pt x="0" y="164"/>
                      <a:pt x="0" y="164"/>
                      <a:pt x="0" y="164"/>
                    </a:cubicBezTo>
                    <a:cubicBezTo>
                      <a:pt x="24" y="70"/>
                      <a:pt x="109" y="0"/>
                      <a:pt x="210" y="0"/>
                    </a:cubicBezTo>
                    <a:cubicBezTo>
                      <a:pt x="210" y="55"/>
                      <a:pt x="210" y="55"/>
                      <a:pt x="210" y="55"/>
                    </a:cubicBezTo>
                    <a:cubicBezTo>
                      <a:pt x="125" y="57"/>
                      <a:pt x="56" y="123"/>
                      <a:pt x="48" y="208"/>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CFCFC"/>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8@|5FFC:0|FBC:0|LFC:16777215|LBC:16777215"/>
              <p:cNvSpPr>
                <a:spLocks noEditPoints="1"/>
              </p:cNvSpPr>
              <p:nvPr/>
            </p:nvSpPr>
            <p:spPr bwMode="auto">
              <a:xfrm>
                <a:off x="3118969" y="3233712"/>
                <a:ext cx="769184" cy="803189"/>
              </a:xfrm>
              <a:custGeom>
                <a:avLst/>
                <a:gdLst>
                  <a:gd name="T0" fmla="*/ 463 w 478"/>
                  <a:gd name="T1" fmla="*/ 211 h 498"/>
                  <a:gd name="T2" fmla="*/ 409 w 478"/>
                  <a:gd name="T3" fmla="*/ 220 h 498"/>
                  <a:gd name="T4" fmla="*/ 330 w 478"/>
                  <a:gd name="T5" fmla="*/ 391 h 498"/>
                  <a:gd name="T6" fmla="*/ 108 w 478"/>
                  <a:gd name="T7" fmla="*/ 332 h 498"/>
                  <a:gd name="T8" fmla="*/ 417 w 478"/>
                  <a:gd name="T9" fmla="*/ 153 h 498"/>
                  <a:gd name="T10" fmla="*/ 417 w 478"/>
                  <a:gd name="T11" fmla="*/ 153 h 498"/>
                  <a:gd name="T12" fmla="*/ 438 w 478"/>
                  <a:gd name="T13" fmla="*/ 141 h 498"/>
                  <a:gd name="T14" fmla="*/ 437 w 478"/>
                  <a:gd name="T15" fmla="*/ 140 h 498"/>
                  <a:gd name="T16" fmla="*/ 140 w 478"/>
                  <a:gd name="T17" fmla="*/ 60 h 498"/>
                  <a:gd name="T18" fmla="*/ 60 w 478"/>
                  <a:gd name="T19" fmla="*/ 358 h 498"/>
                  <a:gd name="T20" fmla="*/ 357 w 478"/>
                  <a:gd name="T21" fmla="*/ 437 h 498"/>
                  <a:gd name="T22" fmla="*/ 463 w 478"/>
                  <a:gd name="T23" fmla="*/ 211 h 498"/>
                  <a:gd name="T24" fmla="*/ 87 w 478"/>
                  <a:gd name="T25" fmla="*/ 274 h 498"/>
                  <a:gd name="T26" fmla="*/ 167 w 478"/>
                  <a:gd name="T27" fmla="*/ 108 h 498"/>
                  <a:gd name="T28" fmla="*/ 350 w 478"/>
                  <a:gd name="T29" fmla="*/ 122 h 498"/>
                  <a:gd name="T30" fmla="*/ 87 w 478"/>
                  <a:gd name="T31" fmla="*/ 274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8" h="498">
                    <a:moveTo>
                      <a:pt x="463" y="211"/>
                    </a:moveTo>
                    <a:cubicBezTo>
                      <a:pt x="409" y="220"/>
                      <a:pt x="409" y="220"/>
                      <a:pt x="409" y="220"/>
                    </a:cubicBezTo>
                    <a:cubicBezTo>
                      <a:pt x="421" y="286"/>
                      <a:pt x="392" y="356"/>
                      <a:pt x="330" y="391"/>
                    </a:cubicBezTo>
                    <a:cubicBezTo>
                      <a:pt x="252" y="436"/>
                      <a:pt x="153" y="410"/>
                      <a:pt x="108" y="332"/>
                    </a:cubicBezTo>
                    <a:cubicBezTo>
                      <a:pt x="417" y="153"/>
                      <a:pt x="417" y="153"/>
                      <a:pt x="417" y="153"/>
                    </a:cubicBezTo>
                    <a:cubicBezTo>
                      <a:pt x="417" y="153"/>
                      <a:pt x="417" y="153"/>
                      <a:pt x="417" y="153"/>
                    </a:cubicBezTo>
                    <a:cubicBezTo>
                      <a:pt x="438" y="141"/>
                      <a:pt x="438" y="141"/>
                      <a:pt x="438" y="141"/>
                    </a:cubicBezTo>
                    <a:cubicBezTo>
                      <a:pt x="437" y="141"/>
                      <a:pt x="437" y="140"/>
                      <a:pt x="437" y="140"/>
                    </a:cubicBezTo>
                    <a:cubicBezTo>
                      <a:pt x="377" y="35"/>
                      <a:pt x="244" y="0"/>
                      <a:pt x="140" y="60"/>
                    </a:cubicBezTo>
                    <a:cubicBezTo>
                      <a:pt x="35" y="120"/>
                      <a:pt x="0" y="253"/>
                      <a:pt x="60" y="358"/>
                    </a:cubicBezTo>
                    <a:cubicBezTo>
                      <a:pt x="120" y="462"/>
                      <a:pt x="253" y="498"/>
                      <a:pt x="357" y="437"/>
                    </a:cubicBezTo>
                    <a:cubicBezTo>
                      <a:pt x="439" y="390"/>
                      <a:pt x="478" y="299"/>
                      <a:pt x="463" y="211"/>
                    </a:cubicBezTo>
                    <a:close/>
                    <a:moveTo>
                      <a:pt x="87" y="274"/>
                    </a:moveTo>
                    <a:cubicBezTo>
                      <a:pt x="78" y="209"/>
                      <a:pt x="107" y="142"/>
                      <a:pt x="167" y="108"/>
                    </a:cubicBezTo>
                    <a:cubicBezTo>
                      <a:pt x="227" y="73"/>
                      <a:pt x="299" y="81"/>
                      <a:pt x="350" y="122"/>
                    </a:cubicBezTo>
                    <a:lnTo>
                      <a:pt x="87" y="274"/>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CFCFC"/>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Freeform 14@|5FFC:0|FBC:0|LFC:16777215|LBC:16777215"/>
              <p:cNvSpPr/>
              <p:nvPr/>
            </p:nvSpPr>
            <p:spPr bwMode="auto">
              <a:xfrm>
                <a:off x="2837410" y="2680797"/>
                <a:ext cx="1377186" cy="463142"/>
              </a:xfrm>
              <a:custGeom>
                <a:avLst/>
                <a:gdLst>
                  <a:gd name="connsiteX0" fmla="*/ 637173 w 1377186"/>
                  <a:gd name="connsiteY0" fmla="*/ 255034 h 463142"/>
                  <a:gd name="connsiteX1" fmla="*/ 672582 w 1377186"/>
                  <a:gd name="connsiteY1" fmla="*/ 255034 h 463142"/>
                  <a:gd name="connsiteX2" fmla="*/ 822262 w 1377186"/>
                  <a:gd name="connsiteY2" fmla="*/ 255034 h 463142"/>
                  <a:gd name="connsiteX3" fmla="*/ 833528 w 1377186"/>
                  <a:gd name="connsiteY3" fmla="*/ 255034 h 463142"/>
                  <a:gd name="connsiteX4" fmla="*/ 857670 w 1377186"/>
                  <a:gd name="connsiteY4" fmla="*/ 255034 h 463142"/>
                  <a:gd name="connsiteX5" fmla="*/ 857670 w 1377186"/>
                  <a:gd name="connsiteY5" fmla="*/ 345189 h 463142"/>
                  <a:gd name="connsiteX6" fmla="*/ 949409 w 1377186"/>
                  <a:gd name="connsiteY6" fmla="*/ 432124 h 463142"/>
                  <a:gd name="connsiteX7" fmla="*/ 949409 w 1377186"/>
                  <a:gd name="connsiteY7" fmla="*/ 461102 h 463142"/>
                  <a:gd name="connsiteX8" fmla="*/ 944581 w 1377186"/>
                  <a:gd name="connsiteY8" fmla="*/ 461102 h 463142"/>
                  <a:gd name="connsiteX9" fmla="*/ 822262 w 1377186"/>
                  <a:gd name="connsiteY9" fmla="*/ 348409 h 463142"/>
                  <a:gd name="connsiteX10" fmla="*/ 822262 w 1377186"/>
                  <a:gd name="connsiteY10" fmla="*/ 345189 h 463142"/>
                  <a:gd name="connsiteX11" fmla="*/ 822262 w 1377186"/>
                  <a:gd name="connsiteY11" fmla="*/ 343579 h 463142"/>
                  <a:gd name="connsiteX12" fmla="*/ 822262 w 1377186"/>
                  <a:gd name="connsiteY12" fmla="*/ 290452 h 463142"/>
                  <a:gd name="connsiteX13" fmla="*/ 672582 w 1377186"/>
                  <a:gd name="connsiteY13" fmla="*/ 290452 h 463142"/>
                  <a:gd name="connsiteX14" fmla="*/ 672582 w 1377186"/>
                  <a:gd name="connsiteY14" fmla="*/ 343579 h 463142"/>
                  <a:gd name="connsiteX15" fmla="*/ 672582 w 1377186"/>
                  <a:gd name="connsiteY15" fmla="*/ 345189 h 463142"/>
                  <a:gd name="connsiteX16" fmla="*/ 672582 w 1377186"/>
                  <a:gd name="connsiteY16" fmla="*/ 348409 h 463142"/>
                  <a:gd name="connsiteX17" fmla="*/ 550263 w 1377186"/>
                  <a:gd name="connsiteY17" fmla="*/ 461102 h 463142"/>
                  <a:gd name="connsiteX18" fmla="*/ 545434 w 1377186"/>
                  <a:gd name="connsiteY18" fmla="*/ 461102 h 463142"/>
                  <a:gd name="connsiteX19" fmla="*/ 545434 w 1377186"/>
                  <a:gd name="connsiteY19" fmla="*/ 432124 h 463142"/>
                  <a:gd name="connsiteX20" fmla="*/ 637173 w 1377186"/>
                  <a:gd name="connsiteY20" fmla="*/ 345189 h 463142"/>
                  <a:gd name="connsiteX21" fmla="*/ 637173 w 1377186"/>
                  <a:gd name="connsiteY21" fmla="*/ 290452 h 463142"/>
                  <a:gd name="connsiteX22" fmla="*/ 637173 w 1377186"/>
                  <a:gd name="connsiteY22" fmla="*/ 255034 h 463142"/>
                  <a:gd name="connsiteX23" fmla="*/ 291080 w 1377186"/>
                  <a:gd name="connsiteY23" fmla="*/ 196546 h 463142"/>
                  <a:gd name="connsiteX24" fmla="*/ 308762 w 1377186"/>
                  <a:gd name="connsiteY24" fmla="*/ 227830 h 463142"/>
                  <a:gd name="connsiteX25" fmla="*/ 255715 w 1377186"/>
                  <a:gd name="connsiteY25" fmla="*/ 258434 h 463142"/>
                  <a:gd name="connsiteX26" fmla="*/ 255715 w 1377186"/>
                  <a:gd name="connsiteY26" fmla="*/ 324403 h 463142"/>
                  <a:gd name="connsiteX27" fmla="*/ 325084 w 1377186"/>
                  <a:gd name="connsiteY27" fmla="*/ 324403 h 463142"/>
                  <a:gd name="connsiteX28" fmla="*/ 325084 w 1377186"/>
                  <a:gd name="connsiteY28" fmla="*/ 359768 h 463142"/>
                  <a:gd name="connsiteX29" fmla="*/ 255715 w 1377186"/>
                  <a:gd name="connsiteY29" fmla="*/ 359768 h 463142"/>
                  <a:gd name="connsiteX30" fmla="*/ 255715 w 1377186"/>
                  <a:gd name="connsiteY30" fmla="*/ 429138 h 463142"/>
                  <a:gd name="connsiteX31" fmla="*/ 440700 w 1377186"/>
                  <a:gd name="connsiteY31" fmla="*/ 429138 h 463142"/>
                  <a:gd name="connsiteX32" fmla="*/ 440700 w 1377186"/>
                  <a:gd name="connsiteY32" fmla="*/ 359768 h 463142"/>
                  <a:gd name="connsiteX33" fmla="*/ 372011 w 1377186"/>
                  <a:gd name="connsiteY33" fmla="*/ 359768 h 463142"/>
                  <a:gd name="connsiteX34" fmla="*/ 372011 w 1377186"/>
                  <a:gd name="connsiteY34" fmla="*/ 324403 h 463142"/>
                  <a:gd name="connsiteX35" fmla="*/ 440700 w 1377186"/>
                  <a:gd name="connsiteY35" fmla="*/ 324403 h 463142"/>
                  <a:gd name="connsiteX36" fmla="*/ 440700 w 1377186"/>
                  <a:gd name="connsiteY36" fmla="*/ 255034 h 463142"/>
                  <a:gd name="connsiteX37" fmla="*/ 372011 w 1377186"/>
                  <a:gd name="connsiteY37" fmla="*/ 255034 h 463142"/>
                  <a:gd name="connsiteX38" fmla="*/ 372011 w 1377186"/>
                  <a:gd name="connsiteY38" fmla="*/ 219669 h 463142"/>
                  <a:gd name="connsiteX39" fmla="*/ 440700 w 1377186"/>
                  <a:gd name="connsiteY39" fmla="*/ 219669 h 463142"/>
                  <a:gd name="connsiteX40" fmla="*/ 476065 w 1377186"/>
                  <a:gd name="connsiteY40" fmla="*/ 219669 h 463142"/>
                  <a:gd name="connsiteX41" fmla="*/ 476065 w 1377186"/>
                  <a:gd name="connsiteY41" fmla="*/ 463142 h 463142"/>
                  <a:gd name="connsiteX42" fmla="*/ 440700 w 1377186"/>
                  <a:gd name="connsiteY42" fmla="*/ 463142 h 463142"/>
                  <a:gd name="connsiteX43" fmla="*/ 255715 w 1377186"/>
                  <a:gd name="connsiteY43" fmla="*/ 463142 h 463142"/>
                  <a:gd name="connsiteX44" fmla="*/ 220350 w 1377186"/>
                  <a:gd name="connsiteY44" fmla="*/ 463142 h 463142"/>
                  <a:gd name="connsiteX45" fmla="*/ 220350 w 1377186"/>
                  <a:gd name="connsiteY45" fmla="*/ 429138 h 463142"/>
                  <a:gd name="connsiteX46" fmla="*/ 220350 w 1377186"/>
                  <a:gd name="connsiteY46" fmla="*/ 219669 h 463142"/>
                  <a:gd name="connsiteX47" fmla="*/ 250954 w 1377186"/>
                  <a:gd name="connsiteY47" fmla="*/ 219669 h 463142"/>
                  <a:gd name="connsiteX48" fmla="*/ 556995 w 1377186"/>
                  <a:gd name="connsiteY48" fmla="*/ 185665 h 463142"/>
                  <a:gd name="connsiteX49" fmla="*/ 590320 w 1377186"/>
                  <a:gd name="connsiteY49" fmla="*/ 185665 h 463142"/>
                  <a:gd name="connsiteX50" fmla="*/ 902482 w 1377186"/>
                  <a:gd name="connsiteY50" fmla="*/ 185665 h 463142"/>
                  <a:gd name="connsiteX51" fmla="*/ 937847 w 1377186"/>
                  <a:gd name="connsiteY51" fmla="*/ 185665 h 463142"/>
                  <a:gd name="connsiteX52" fmla="*/ 937847 w 1377186"/>
                  <a:gd name="connsiteY52" fmla="*/ 219670 h 463142"/>
                  <a:gd name="connsiteX53" fmla="*/ 937847 w 1377186"/>
                  <a:gd name="connsiteY53" fmla="*/ 243473 h 463142"/>
                  <a:gd name="connsiteX54" fmla="*/ 902482 w 1377186"/>
                  <a:gd name="connsiteY54" fmla="*/ 243473 h 463142"/>
                  <a:gd name="connsiteX55" fmla="*/ 902482 w 1377186"/>
                  <a:gd name="connsiteY55" fmla="*/ 219670 h 463142"/>
                  <a:gd name="connsiteX56" fmla="*/ 590320 w 1377186"/>
                  <a:gd name="connsiteY56" fmla="*/ 219670 h 463142"/>
                  <a:gd name="connsiteX57" fmla="*/ 590320 w 1377186"/>
                  <a:gd name="connsiteY57" fmla="*/ 243473 h 463142"/>
                  <a:gd name="connsiteX58" fmla="*/ 556995 w 1377186"/>
                  <a:gd name="connsiteY58" fmla="*/ 243473 h 463142"/>
                  <a:gd name="connsiteX59" fmla="*/ 556995 w 1377186"/>
                  <a:gd name="connsiteY59" fmla="*/ 219670 h 463142"/>
                  <a:gd name="connsiteX60" fmla="*/ 445461 w 1377186"/>
                  <a:gd name="connsiteY60" fmla="*/ 99973 h 463142"/>
                  <a:gd name="connsiteX61" fmla="*/ 476065 w 1377186"/>
                  <a:gd name="connsiteY61" fmla="*/ 117655 h 463142"/>
                  <a:gd name="connsiteX62" fmla="*/ 434579 w 1377186"/>
                  <a:gd name="connsiteY62" fmla="*/ 184304 h 463142"/>
                  <a:gd name="connsiteX63" fmla="*/ 405335 w 1377186"/>
                  <a:gd name="connsiteY63" fmla="*/ 165942 h 463142"/>
                  <a:gd name="connsiteX64" fmla="*/ 262516 w 1377186"/>
                  <a:gd name="connsiteY64" fmla="*/ 99973 h 463142"/>
                  <a:gd name="connsiteX65" fmla="*/ 302641 w 1377186"/>
                  <a:gd name="connsiteY65" fmla="*/ 165942 h 463142"/>
                  <a:gd name="connsiteX66" fmla="*/ 273397 w 1377186"/>
                  <a:gd name="connsiteY66" fmla="*/ 184304 h 463142"/>
                  <a:gd name="connsiteX67" fmla="*/ 233272 w 1377186"/>
                  <a:gd name="connsiteY67" fmla="*/ 117655 h 463142"/>
                  <a:gd name="connsiteX68" fmla="*/ 93173 w 1377186"/>
                  <a:gd name="connsiteY68" fmla="*/ 91812 h 463142"/>
                  <a:gd name="connsiteX69" fmla="*/ 128537 w 1377186"/>
                  <a:gd name="connsiteY69" fmla="*/ 91812 h 463142"/>
                  <a:gd name="connsiteX70" fmla="*/ 128537 w 1377186"/>
                  <a:gd name="connsiteY70" fmla="*/ 127857 h 463142"/>
                  <a:gd name="connsiteX71" fmla="*/ 209468 w 1377186"/>
                  <a:gd name="connsiteY71" fmla="*/ 127857 h 463142"/>
                  <a:gd name="connsiteX72" fmla="*/ 209468 w 1377186"/>
                  <a:gd name="connsiteY72" fmla="*/ 161181 h 463142"/>
                  <a:gd name="connsiteX73" fmla="*/ 128537 w 1377186"/>
                  <a:gd name="connsiteY73" fmla="*/ 161181 h 463142"/>
                  <a:gd name="connsiteX74" fmla="*/ 128537 w 1377186"/>
                  <a:gd name="connsiteY74" fmla="*/ 232591 h 463142"/>
                  <a:gd name="connsiteX75" fmla="*/ 135338 w 1377186"/>
                  <a:gd name="connsiteY75" fmla="*/ 227830 h 463142"/>
                  <a:gd name="connsiteX76" fmla="*/ 199947 w 1377186"/>
                  <a:gd name="connsiteY76" fmla="*/ 340046 h 463142"/>
                  <a:gd name="connsiteX77" fmla="*/ 169343 w 1377186"/>
                  <a:gd name="connsiteY77" fmla="*/ 358408 h 463142"/>
                  <a:gd name="connsiteX78" fmla="*/ 128537 w 1377186"/>
                  <a:gd name="connsiteY78" fmla="*/ 285638 h 463142"/>
                  <a:gd name="connsiteX79" fmla="*/ 128537 w 1377186"/>
                  <a:gd name="connsiteY79" fmla="*/ 463142 h 463142"/>
                  <a:gd name="connsiteX80" fmla="*/ 93173 w 1377186"/>
                  <a:gd name="connsiteY80" fmla="*/ 463142 h 463142"/>
                  <a:gd name="connsiteX81" fmla="*/ 93173 w 1377186"/>
                  <a:gd name="connsiteY81" fmla="*/ 258435 h 463142"/>
                  <a:gd name="connsiteX82" fmla="*/ 30604 w 1377186"/>
                  <a:gd name="connsiteY82" fmla="*/ 369290 h 463142"/>
                  <a:gd name="connsiteX83" fmla="*/ 0 w 1377186"/>
                  <a:gd name="connsiteY83" fmla="*/ 351607 h 463142"/>
                  <a:gd name="connsiteX84" fmla="*/ 93173 w 1377186"/>
                  <a:gd name="connsiteY84" fmla="*/ 189065 h 463142"/>
                  <a:gd name="connsiteX85" fmla="*/ 93173 w 1377186"/>
                  <a:gd name="connsiteY85" fmla="*/ 161181 h 463142"/>
                  <a:gd name="connsiteX86" fmla="*/ 12922 w 1377186"/>
                  <a:gd name="connsiteY86" fmla="*/ 161181 h 463142"/>
                  <a:gd name="connsiteX87" fmla="*/ 12922 w 1377186"/>
                  <a:gd name="connsiteY87" fmla="*/ 127857 h 463142"/>
                  <a:gd name="connsiteX88" fmla="*/ 93173 w 1377186"/>
                  <a:gd name="connsiteY88" fmla="*/ 127857 h 463142"/>
                  <a:gd name="connsiteX89" fmla="*/ 331205 w 1377186"/>
                  <a:gd name="connsiteY89" fmla="*/ 89092 h 463142"/>
                  <a:gd name="connsiteX90" fmla="*/ 373371 w 1377186"/>
                  <a:gd name="connsiteY90" fmla="*/ 155062 h 463142"/>
                  <a:gd name="connsiteX91" fmla="*/ 342767 w 1377186"/>
                  <a:gd name="connsiteY91" fmla="*/ 172744 h 463142"/>
                  <a:gd name="connsiteX92" fmla="*/ 302641 w 1377186"/>
                  <a:gd name="connsiteY92" fmla="*/ 104734 h 463142"/>
                  <a:gd name="connsiteX93" fmla="*/ 1250009 w 1377186"/>
                  <a:gd name="connsiteY93" fmla="*/ 45566 h 463142"/>
                  <a:gd name="connsiteX94" fmla="*/ 1283816 w 1377186"/>
                  <a:gd name="connsiteY94" fmla="*/ 45566 h 463142"/>
                  <a:gd name="connsiteX95" fmla="*/ 1283816 w 1377186"/>
                  <a:gd name="connsiteY95" fmla="*/ 345139 h 463142"/>
                  <a:gd name="connsiteX96" fmla="*/ 1377186 w 1377186"/>
                  <a:gd name="connsiteY96" fmla="*/ 432111 h 463142"/>
                  <a:gd name="connsiteX97" fmla="*/ 1377186 w 1377186"/>
                  <a:gd name="connsiteY97" fmla="*/ 461102 h 463142"/>
                  <a:gd name="connsiteX98" fmla="*/ 1372357 w 1377186"/>
                  <a:gd name="connsiteY98" fmla="*/ 461102 h 463142"/>
                  <a:gd name="connsiteX99" fmla="*/ 1250009 w 1377186"/>
                  <a:gd name="connsiteY99" fmla="*/ 343528 h 463142"/>
                  <a:gd name="connsiteX100" fmla="*/ 1250009 w 1377186"/>
                  <a:gd name="connsiteY100" fmla="*/ 45566 h 463142"/>
                  <a:gd name="connsiteX101" fmla="*/ 1098977 w 1377186"/>
                  <a:gd name="connsiteY101" fmla="*/ 45566 h 463142"/>
                  <a:gd name="connsiteX102" fmla="*/ 1134393 w 1377186"/>
                  <a:gd name="connsiteY102" fmla="*/ 45566 h 463142"/>
                  <a:gd name="connsiteX103" fmla="*/ 1134393 w 1377186"/>
                  <a:gd name="connsiteY103" fmla="*/ 343528 h 463142"/>
                  <a:gd name="connsiteX104" fmla="*/ 1134393 w 1377186"/>
                  <a:gd name="connsiteY104" fmla="*/ 345139 h 463142"/>
                  <a:gd name="connsiteX105" fmla="*/ 1134393 w 1377186"/>
                  <a:gd name="connsiteY105" fmla="*/ 348360 h 463142"/>
                  <a:gd name="connsiteX106" fmla="*/ 1012046 w 1377186"/>
                  <a:gd name="connsiteY106" fmla="*/ 461102 h 463142"/>
                  <a:gd name="connsiteX107" fmla="*/ 1007216 w 1377186"/>
                  <a:gd name="connsiteY107" fmla="*/ 461102 h 463142"/>
                  <a:gd name="connsiteX108" fmla="*/ 1007216 w 1377186"/>
                  <a:gd name="connsiteY108" fmla="*/ 432111 h 463142"/>
                  <a:gd name="connsiteX109" fmla="*/ 1098977 w 1377186"/>
                  <a:gd name="connsiteY109" fmla="*/ 345139 h 463142"/>
                  <a:gd name="connsiteX110" fmla="*/ 1098977 w 1377186"/>
                  <a:gd name="connsiteY110" fmla="*/ 45566 h 463142"/>
                  <a:gd name="connsiteX111" fmla="*/ 187026 w 1377186"/>
                  <a:gd name="connsiteY111" fmla="*/ 3400 h 463142"/>
                  <a:gd name="connsiteX112" fmla="*/ 196547 w 1377186"/>
                  <a:gd name="connsiteY112" fmla="*/ 35365 h 463142"/>
                  <a:gd name="connsiteX113" fmla="*/ 21083 w 1377186"/>
                  <a:gd name="connsiteY113" fmla="*/ 82291 h 463142"/>
                  <a:gd name="connsiteX114" fmla="*/ 11562 w 1377186"/>
                  <a:gd name="connsiteY114" fmla="*/ 48286 h 463142"/>
                  <a:gd name="connsiteX115" fmla="*/ 730419 w 1377186"/>
                  <a:gd name="connsiteY115" fmla="*/ 0 h 463142"/>
                  <a:gd name="connsiteX116" fmla="*/ 764424 w 1377186"/>
                  <a:gd name="connsiteY116" fmla="*/ 0 h 463142"/>
                  <a:gd name="connsiteX117" fmla="*/ 764424 w 1377186"/>
                  <a:gd name="connsiteY117" fmla="*/ 58488 h 463142"/>
                  <a:gd name="connsiteX118" fmla="*/ 926966 w 1377186"/>
                  <a:gd name="connsiteY118" fmla="*/ 58488 h 463142"/>
                  <a:gd name="connsiteX119" fmla="*/ 926966 w 1377186"/>
                  <a:gd name="connsiteY119" fmla="*/ 91813 h 463142"/>
                  <a:gd name="connsiteX120" fmla="*/ 764424 w 1377186"/>
                  <a:gd name="connsiteY120" fmla="*/ 91813 h 463142"/>
                  <a:gd name="connsiteX121" fmla="*/ 764424 w 1377186"/>
                  <a:gd name="connsiteY121" fmla="*/ 127858 h 463142"/>
                  <a:gd name="connsiteX122" fmla="*/ 869158 w 1377186"/>
                  <a:gd name="connsiteY122" fmla="*/ 127858 h 463142"/>
                  <a:gd name="connsiteX123" fmla="*/ 869158 w 1377186"/>
                  <a:gd name="connsiteY123" fmla="*/ 161182 h 463142"/>
                  <a:gd name="connsiteX124" fmla="*/ 625685 w 1377186"/>
                  <a:gd name="connsiteY124" fmla="*/ 161182 h 463142"/>
                  <a:gd name="connsiteX125" fmla="*/ 625685 w 1377186"/>
                  <a:gd name="connsiteY125" fmla="*/ 127858 h 463142"/>
                  <a:gd name="connsiteX126" fmla="*/ 730419 w 1377186"/>
                  <a:gd name="connsiteY126" fmla="*/ 127858 h 463142"/>
                  <a:gd name="connsiteX127" fmla="*/ 730419 w 1377186"/>
                  <a:gd name="connsiteY127" fmla="*/ 91813 h 463142"/>
                  <a:gd name="connsiteX128" fmla="*/ 567877 w 1377186"/>
                  <a:gd name="connsiteY128" fmla="*/ 91813 h 463142"/>
                  <a:gd name="connsiteX129" fmla="*/ 567877 w 1377186"/>
                  <a:gd name="connsiteY129" fmla="*/ 58488 h 463142"/>
                  <a:gd name="connsiteX130" fmla="*/ 730419 w 1377186"/>
                  <a:gd name="connsiteY130" fmla="*/ 58488 h 463142"/>
                  <a:gd name="connsiteX131" fmla="*/ 453622 w 1377186"/>
                  <a:gd name="connsiteY131" fmla="*/ 0 h 463142"/>
                  <a:gd name="connsiteX132" fmla="*/ 463143 w 1377186"/>
                  <a:gd name="connsiteY132" fmla="*/ 32644 h 463142"/>
                  <a:gd name="connsiteX133" fmla="*/ 228511 w 1377186"/>
                  <a:gd name="connsiteY133" fmla="*/ 82291 h 463142"/>
                  <a:gd name="connsiteX134" fmla="*/ 220350 w 1377186"/>
                  <a:gd name="connsiteY134" fmla="*/ 48287 h 46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377186" h="463142">
                    <a:moveTo>
                      <a:pt x="637173" y="255034"/>
                    </a:moveTo>
                    <a:cubicBezTo>
                      <a:pt x="672582" y="255034"/>
                      <a:pt x="672582" y="255034"/>
                      <a:pt x="672582" y="255034"/>
                    </a:cubicBezTo>
                    <a:cubicBezTo>
                      <a:pt x="822262" y="255034"/>
                      <a:pt x="822262" y="255034"/>
                      <a:pt x="822262" y="255034"/>
                    </a:cubicBezTo>
                    <a:cubicBezTo>
                      <a:pt x="833528" y="255034"/>
                      <a:pt x="833528" y="255034"/>
                      <a:pt x="833528" y="255034"/>
                    </a:cubicBezTo>
                    <a:cubicBezTo>
                      <a:pt x="857670" y="255034"/>
                      <a:pt x="857670" y="255034"/>
                      <a:pt x="857670" y="255034"/>
                    </a:cubicBezTo>
                    <a:cubicBezTo>
                      <a:pt x="857670" y="345189"/>
                      <a:pt x="857670" y="345189"/>
                      <a:pt x="857670" y="345189"/>
                    </a:cubicBezTo>
                    <a:cubicBezTo>
                      <a:pt x="860889" y="393486"/>
                      <a:pt x="901125" y="432124"/>
                      <a:pt x="949409" y="432124"/>
                    </a:cubicBezTo>
                    <a:cubicBezTo>
                      <a:pt x="949409" y="461102"/>
                      <a:pt x="949409" y="461102"/>
                      <a:pt x="949409" y="461102"/>
                    </a:cubicBezTo>
                    <a:cubicBezTo>
                      <a:pt x="947800" y="461102"/>
                      <a:pt x="946190" y="461102"/>
                      <a:pt x="944581" y="461102"/>
                    </a:cubicBezTo>
                    <a:cubicBezTo>
                      <a:pt x="880202" y="461102"/>
                      <a:pt x="827090" y="411195"/>
                      <a:pt x="822262" y="348409"/>
                    </a:cubicBezTo>
                    <a:cubicBezTo>
                      <a:pt x="822262" y="345189"/>
                      <a:pt x="822262" y="345189"/>
                      <a:pt x="822262" y="345189"/>
                    </a:cubicBezTo>
                    <a:cubicBezTo>
                      <a:pt x="822262" y="345189"/>
                      <a:pt x="822262" y="345189"/>
                      <a:pt x="822262" y="343579"/>
                    </a:cubicBezTo>
                    <a:cubicBezTo>
                      <a:pt x="822262" y="290452"/>
                      <a:pt x="822262" y="290452"/>
                      <a:pt x="822262" y="290452"/>
                    </a:cubicBezTo>
                    <a:cubicBezTo>
                      <a:pt x="672582" y="290452"/>
                      <a:pt x="672582" y="290452"/>
                      <a:pt x="672582" y="290452"/>
                    </a:cubicBezTo>
                    <a:cubicBezTo>
                      <a:pt x="672582" y="343579"/>
                      <a:pt x="672582" y="343579"/>
                      <a:pt x="672582" y="343579"/>
                    </a:cubicBezTo>
                    <a:cubicBezTo>
                      <a:pt x="672582" y="345189"/>
                      <a:pt x="672582" y="345189"/>
                      <a:pt x="672582" y="345189"/>
                    </a:cubicBezTo>
                    <a:cubicBezTo>
                      <a:pt x="672582" y="348409"/>
                      <a:pt x="672582" y="348409"/>
                      <a:pt x="672582" y="348409"/>
                    </a:cubicBezTo>
                    <a:cubicBezTo>
                      <a:pt x="667753" y="411195"/>
                      <a:pt x="614641" y="461102"/>
                      <a:pt x="550263" y="461102"/>
                    </a:cubicBezTo>
                    <a:cubicBezTo>
                      <a:pt x="548653" y="461102"/>
                      <a:pt x="547044" y="461102"/>
                      <a:pt x="545434" y="461102"/>
                    </a:cubicBezTo>
                    <a:cubicBezTo>
                      <a:pt x="545434" y="432124"/>
                      <a:pt x="545434" y="432124"/>
                      <a:pt x="545434" y="432124"/>
                    </a:cubicBezTo>
                    <a:cubicBezTo>
                      <a:pt x="593718" y="432124"/>
                      <a:pt x="633955" y="393486"/>
                      <a:pt x="637173" y="345189"/>
                    </a:cubicBezTo>
                    <a:cubicBezTo>
                      <a:pt x="637173" y="290452"/>
                      <a:pt x="637173" y="290452"/>
                      <a:pt x="637173" y="290452"/>
                    </a:cubicBezTo>
                    <a:cubicBezTo>
                      <a:pt x="637173" y="255034"/>
                      <a:pt x="637173" y="255034"/>
                      <a:pt x="637173" y="255034"/>
                    </a:cubicBezTo>
                    <a:close/>
                    <a:moveTo>
                      <a:pt x="291080" y="196546"/>
                    </a:moveTo>
                    <a:lnTo>
                      <a:pt x="308762" y="227830"/>
                    </a:lnTo>
                    <a:lnTo>
                      <a:pt x="255715" y="258434"/>
                    </a:lnTo>
                    <a:lnTo>
                      <a:pt x="255715" y="324403"/>
                    </a:lnTo>
                    <a:lnTo>
                      <a:pt x="325084" y="324403"/>
                    </a:lnTo>
                    <a:lnTo>
                      <a:pt x="325084" y="359768"/>
                    </a:lnTo>
                    <a:lnTo>
                      <a:pt x="255715" y="359768"/>
                    </a:lnTo>
                    <a:lnTo>
                      <a:pt x="255715" y="429138"/>
                    </a:lnTo>
                    <a:lnTo>
                      <a:pt x="440700" y="429138"/>
                    </a:lnTo>
                    <a:lnTo>
                      <a:pt x="440700" y="359768"/>
                    </a:lnTo>
                    <a:lnTo>
                      <a:pt x="372011" y="359768"/>
                    </a:lnTo>
                    <a:lnTo>
                      <a:pt x="372011" y="324403"/>
                    </a:lnTo>
                    <a:lnTo>
                      <a:pt x="440700" y="324403"/>
                    </a:lnTo>
                    <a:lnTo>
                      <a:pt x="440700" y="255034"/>
                    </a:lnTo>
                    <a:lnTo>
                      <a:pt x="372011" y="255034"/>
                    </a:lnTo>
                    <a:lnTo>
                      <a:pt x="372011" y="219669"/>
                    </a:lnTo>
                    <a:lnTo>
                      <a:pt x="440700" y="219669"/>
                    </a:lnTo>
                    <a:lnTo>
                      <a:pt x="476065" y="219669"/>
                    </a:lnTo>
                    <a:lnTo>
                      <a:pt x="476065" y="463142"/>
                    </a:lnTo>
                    <a:lnTo>
                      <a:pt x="440700" y="463142"/>
                    </a:lnTo>
                    <a:lnTo>
                      <a:pt x="255715" y="463142"/>
                    </a:lnTo>
                    <a:lnTo>
                      <a:pt x="220350" y="463142"/>
                    </a:lnTo>
                    <a:lnTo>
                      <a:pt x="220350" y="429138"/>
                    </a:lnTo>
                    <a:lnTo>
                      <a:pt x="220350" y="219669"/>
                    </a:lnTo>
                    <a:lnTo>
                      <a:pt x="250954" y="219669"/>
                    </a:lnTo>
                    <a:close/>
                    <a:moveTo>
                      <a:pt x="556995" y="185665"/>
                    </a:moveTo>
                    <a:lnTo>
                      <a:pt x="590320" y="185665"/>
                    </a:lnTo>
                    <a:lnTo>
                      <a:pt x="902482" y="185665"/>
                    </a:lnTo>
                    <a:lnTo>
                      <a:pt x="937847" y="185665"/>
                    </a:lnTo>
                    <a:lnTo>
                      <a:pt x="937847" y="219670"/>
                    </a:lnTo>
                    <a:lnTo>
                      <a:pt x="937847" y="243473"/>
                    </a:lnTo>
                    <a:lnTo>
                      <a:pt x="902482" y="243473"/>
                    </a:lnTo>
                    <a:lnTo>
                      <a:pt x="902482" y="219670"/>
                    </a:lnTo>
                    <a:lnTo>
                      <a:pt x="590320" y="219670"/>
                    </a:lnTo>
                    <a:lnTo>
                      <a:pt x="590320" y="243473"/>
                    </a:lnTo>
                    <a:lnTo>
                      <a:pt x="556995" y="243473"/>
                    </a:lnTo>
                    <a:lnTo>
                      <a:pt x="556995" y="219670"/>
                    </a:lnTo>
                    <a:close/>
                    <a:moveTo>
                      <a:pt x="445461" y="99973"/>
                    </a:moveTo>
                    <a:lnTo>
                      <a:pt x="476065" y="117655"/>
                    </a:lnTo>
                    <a:lnTo>
                      <a:pt x="434579" y="184304"/>
                    </a:lnTo>
                    <a:lnTo>
                      <a:pt x="405335" y="165942"/>
                    </a:lnTo>
                    <a:close/>
                    <a:moveTo>
                      <a:pt x="262516" y="99973"/>
                    </a:moveTo>
                    <a:lnTo>
                      <a:pt x="302641" y="165942"/>
                    </a:lnTo>
                    <a:lnTo>
                      <a:pt x="273397" y="184304"/>
                    </a:lnTo>
                    <a:lnTo>
                      <a:pt x="233272" y="117655"/>
                    </a:lnTo>
                    <a:close/>
                    <a:moveTo>
                      <a:pt x="93173" y="91812"/>
                    </a:moveTo>
                    <a:lnTo>
                      <a:pt x="128537" y="91812"/>
                    </a:lnTo>
                    <a:lnTo>
                      <a:pt x="128537" y="127857"/>
                    </a:lnTo>
                    <a:lnTo>
                      <a:pt x="209468" y="127857"/>
                    </a:lnTo>
                    <a:lnTo>
                      <a:pt x="209468" y="161181"/>
                    </a:lnTo>
                    <a:lnTo>
                      <a:pt x="128537" y="161181"/>
                    </a:lnTo>
                    <a:lnTo>
                      <a:pt x="128537" y="232591"/>
                    </a:lnTo>
                    <a:lnTo>
                      <a:pt x="135338" y="227830"/>
                    </a:lnTo>
                    <a:lnTo>
                      <a:pt x="199947" y="340046"/>
                    </a:lnTo>
                    <a:lnTo>
                      <a:pt x="169343" y="358408"/>
                    </a:lnTo>
                    <a:lnTo>
                      <a:pt x="128537" y="285638"/>
                    </a:lnTo>
                    <a:lnTo>
                      <a:pt x="128537" y="463142"/>
                    </a:lnTo>
                    <a:lnTo>
                      <a:pt x="93173" y="463142"/>
                    </a:lnTo>
                    <a:lnTo>
                      <a:pt x="93173" y="258435"/>
                    </a:lnTo>
                    <a:lnTo>
                      <a:pt x="30604" y="369290"/>
                    </a:lnTo>
                    <a:lnTo>
                      <a:pt x="0" y="351607"/>
                    </a:lnTo>
                    <a:lnTo>
                      <a:pt x="93173" y="189065"/>
                    </a:lnTo>
                    <a:lnTo>
                      <a:pt x="93173" y="161181"/>
                    </a:lnTo>
                    <a:lnTo>
                      <a:pt x="12922" y="161181"/>
                    </a:lnTo>
                    <a:lnTo>
                      <a:pt x="12922" y="127857"/>
                    </a:lnTo>
                    <a:lnTo>
                      <a:pt x="93173" y="127857"/>
                    </a:lnTo>
                    <a:close/>
                    <a:moveTo>
                      <a:pt x="331205" y="89092"/>
                    </a:moveTo>
                    <a:lnTo>
                      <a:pt x="373371" y="155062"/>
                    </a:lnTo>
                    <a:lnTo>
                      <a:pt x="342767" y="172744"/>
                    </a:lnTo>
                    <a:lnTo>
                      <a:pt x="302641" y="104734"/>
                    </a:lnTo>
                    <a:close/>
                    <a:moveTo>
                      <a:pt x="1250009" y="45566"/>
                    </a:moveTo>
                    <a:cubicBezTo>
                      <a:pt x="1283816" y="45566"/>
                      <a:pt x="1283816" y="45566"/>
                      <a:pt x="1283816" y="45566"/>
                    </a:cubicBezTo>
                    <a:cubicBezTo>
                      <a:pt x="1283816" y="345139"/>
                      <a:pt x="1283816" y="345139"/>
                      <a:pt x="1283816" y="345139"/>
                    </a:cubicBezTo>
                    <a:cubicBezTo>
                      <a:pt x="1288645" y="393457"/>
                      <a:pt x="1327281" y="432111"/>
                      <a:pt x="1377186" y="432111"/>
                    </a:cubicBezTo>
                    <a:cubicBezTo>
                      <a:pt x="1377186" y="461102"/>
                      <a:pt x="1377186" y="461102"/>
                      <a:pt x="1377186" y="461102"/>
                    </a:cubicBezTo>
                    <a:cubicBezTo>
                      <a:pt x="1375576" y="461102"/>
                      <a:pt x="1373967" y="461102"/>
                      <a:pt x="1372357" y="461102"/>
                    </a:cubicBezTo>
                    <a:cubicBezTo>
                      <a:pt x="1306353" y="461102"/>
                      <a:pt x="1251619" y="409563"/>
                      <a:pt x="1250009" y="343528"/>
                    </a:cubicBezTo>
                    <a:cubicBezTo>
                      <a:pt x="1250009" y="45566"/>
                      <a:pt x="1250009" y="45566"/>
                      <a:pt x="1250009" y="45566"/>
                    </a:cubicBezTo>
                    <a:close/>
                    <a:moveTo>
                      <a:pt x="1098977" y="45566"/>
                    </a:moveTo>
                    <a:cubicBezTo>
                      <a:pt x="1134393" y="45566"/>
                      <a:pt x="1134393" y="45566"/>
                      <a:pt x="1134393" y="45566"/>
                    </a:cubicBezTo>
                    <a:cubicBezTo>
                      <a:pt x="1134393" y="343528"/>
                      <a:pt x="1134393" y="343528"/>
                      <a:pt x="1134393" y="343528"/>
                    </a:cubicBezTo>
                    <a:cubicBezTo>
                      <a:pt x="1134393" y="345139"/>
                      <a:pt x="1134393" y="345139"/>
                      <a:pt x="1134393" y="345139"/>
                    </a:cubicBezTo>
                    <a:lnTo>
                      <a:pt x="1134393" y="348360"/>
                    </a:lnTo>
                    <a:cubicBezTo>
                      <a:pt x="1129564" y="411173"/>
                      <a:pt x="1078049" y="461102"/>
                      <a:pt x="1012046" y="461102"/>
                    </a:cubicBezTo>
                    <a:cubicBezTo>
                      <a:pt x="1010436" y="461102"/>
                      <a:pt x="1008826" y="461102"/>
                      <a:pt x="1007216" y="461102"/>
                    </a:cubicBezTo>
                    <a:cubicBezTo>
                      <a:pt x="1007216" y="432111"/>
                      <a:pt x="1007216" y="432111"/>
                      <a:pt x="1007216" y="432111"/>
                    </a:cubicBezTo>
                    <a:cubicBezTo>
                      <a:pt x="1055511" y="432111"/>
                      <a:pt x="1095757" y="393457"/>
                      <a:pt x="1098977" y="345139"/>
                    </a:cubicBezTo>
                    <a:cubicBezTo>
                      <a:pt x="1098977" y="45566"/>
                      <a:pt x="1098977" y="45566"/>
                      <a:pt x="1098977" y="45566"/>
                    </a:cubicBezTo>
                    <a:close/>
                    <a:moveTo>
                      <a:pt x="187026" y="3400"/>
                    </a:moveTo>
                    <a:lnTo>
                      <a:pt x="196547" y="35365"/>
                    </a:lnTo>
                    <a:lnTo>
                      <a:pt x="21083" y="82291"/>
                    </a:lnTo>
                    <a:lnTo>
                      <a:pt x="11562" y="48286"/>
                    </a:lnTo>
                    <a:close/>
                    <a:moveTo>
                      <a:pt x="730419" y="0"/>
                    </a:moveTo>
                    <a:lnTo>
                      <a:pt x="764424" y="0"/>
                    </a:lnTo>
                    <a:lnTo>
                      <a:pt x="764424" y="58488"/>
                    </a:lnTo>
                    <a:lnTo>
                      <a:pt x="926966" y="58488"/>
                    </a:lnTo>
                    <a:lnTo>
                      <a:pt x="926966" y="91813"/>
                    </a:lnTo>
                    <a:lnTo>
                      <a:pt x="764424" y="91813"/>
                    </a:lnTo>
                    <a:lnTo>
                      <a:pt x="764424" y="127858"/>
                    </a:lnTo>
                    <a:lnTo>
                      <a:pt x="869158" y="127858"/>
                    </a:lnTo>
                    <a:lnTo>
                      <a:pt x="869158" y="161182"/>
                    </a:lnTo>
                    <a:lnTo>
                      <a:pt x="625685" y="161182"/>
                    </a:lnTo>
                    <a:lnTo>
                      <a:pt x="625685" y="127858"/>
                    </a:lnTo>
                    <a:lnTo>
                      <a:pt x="730419" y="127858"/>
                    </a:lnTo>
                    <a:lnTo>
                      <a:pt x="730419" y="91813"/>
                    </a:lnTo>
                    <a:lnTo>
                      <a:pt x="567877" y="91813"/>
                    </a:lnTo>
                    <a:lnTo>
                      <a:pt x="567877" y="58488"/>
                    </a:lnTo>
                    <a:lnTo>
                      <a:pt x="730419" y="58488"/>
                    </a:lnTo>
                    <a:close/>
                    <a:moveTo>
                      <a:pt x="453622" y="0"/>
                    </a:moveTo>
                    <a:lnTo>
                      <a:pt x="463143" y="32644"/>
                    </a:lnTo>
                    <a:lnTo>
                      <a:pt x="228511" y="82291"/>
                    </a:lnTo>
                    <a:lnTo>
                      <a:pt x="220350" y="48287"/>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CFCFC"/>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Freeform 19@|5FFC:0|FBC:0|LFC:16777215|LBC:16777215"/>
              <p:cNvSpPr>
                <a:spLocks noEditPoints="1"/>
              </p:cNvSpPr>
              <p:nvPr/>
            </p:nvSpPr>
            <p:spPr bwMode="auto">
              <a:xfrm>
                <a:off x="1965533" y="3284039"/>
                <a:ext cx="1248649" cy="702535"/>
              </a:xfrm>
              <a:custGeom>
                <a:avLst/>
                <a:gdLst>
                  <a:gd name="T0" fmla="*/ 740 w 776"/>
                  <a:gd name="T1" fmla="*/ 336 h 436"/>
                  <a:gd name="T2" fmla="*/ 626 w 776"/>
                  <a:gd name="T3" fmla="*/ 383 h 436"/>
                  <a:gd name="T4" fmla="*/ 462 w 776"/>
                  <a:gd name="T5" fmla="*/ 218 h 436"/>
                  <a:gd name="T6" fmla="*/ 626 w 776"/>
                  <a:gd name="T7" fmla="*/ 54 h 436"/>
                  <a:gd name="T8" fmla="*/ 738 w 776"/>
                  <a:gd name="T9" fmla="*/ 99 h 436"/>
                  <a:gd name="T10" fmla="*/ 774 w 776"/>
                  <a:gd name="T11" fmla="*/ 58 h 436"/>
                  <a:gd name="T12" fmla="*/ 626 w 776"/>
                  <a:gd name="T13" fmla="*/ 0 h 436"/>
                  <a:gd name="T14" fmla="*/ 422 w 776"/>
                  <a:gd name="T15" fmla="*/ 141 h 436"/>
                  <a:gd name="T16" fmla="*/ 218 w 776"/>
                  <a:gd name="T17" fmla="*/ 0 h 436"/>
                  <a:gd name="T18" fmla="*/ 0 w 776"/>
                  <a:gd name="T19" fmla="*/ 218 h 436"/>
                  <a:gd name="T20" fmla="*/ 218 w 776"/>
                  <a:gd name="T21" fmla="*/ 436 h 436"/>
                  <a:gd name="T22" fmla="*/ 422 w 776"/>
                  <a:gd name="T23" fmla="*/ 294 h 436"/>
                  <a:gd name="T24" fmla="*/ 626 w 776"/>
                  <a:gd name="T25" fmla="*/ 436 h 436"/>
                  <a:gd name="T26" fmla="*/ 776 w 776"/>
                  <a:gd name="T27" fmla="*/ 375 h 436"/>
                  <a:gd name="T28" fmla="*/ 740 w 776"/>
                  <a:gd name="T29" fmla="*/ 336 h 436"/>
                  <a:gd name="T30" fmla="*/ 218 w 776"/>
                  <a:gd name="T31" fmla="*/ 382 h 436"/>
                  <a:gd name="T32" fmla="*/ 55 w 776"/>
                  <a:gd name="T33" fmla="*/ 219 h 436"/>
                  <a:gd name="T34" fmla="*/ 218 w 776"/>
                  <a:gd name="T35" fmla="*/ 55 h 436"/>
                  <a:gd name="T36" fmla="*/ 381 w 776"/>
                  <a:gd name="T37" fmla="*/ 219 h 436"/>
                  <a:gd name="T38" fmla="*/ 218 w 776"/>
                  <a:gd name="T39" fmla="*/ 382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6" h="436">
                    <a:moveTo>
                      <a:pt x="740" y="336"/>
                    </a:moveTo>
                    <a:cubicBezTo>
                      <a:pt x="710" y="365"/>
                      <a:pt x="670" y="383"/>
                      <a:pt x="626" y="383"/>
                    </a:cubicBezTo>
                    <a:cubicBezTo>
                      <a:pt x="536" y="383"/>
                      <a:pt x="462" y="309"/>
                      <a:pt x="462" y="218"/>
                    </a:cubicBezTo>
                    <a:cubicBezTo>
                      <a:pt x="462" y="128"/>
                      <a:pt x="536" y="54"/>
                      <a:pt x="626" y="54"/>
                    </a:cubicBezTo>
                    <a:cubicBezTo>
                      <a:pt x="670" y="54"/>
                      <a:pt x="709" y="71"/>
                      <a:pt x="738" y="99"/>
                    </a:cubicBezTo>
                    <a:cubicBezTo>
                      <a:pt x="774" y="58"/>
                      <a:pt x="774" y="58"/>
                      <a:pt x="774" y="58"/>
                    </a:cubicBezTo>
                    <a:cubicBezTo>
                      <a:pt x="735" y="22"/>
                      <a:pt x="683" y="0"/>
                      <a:pt x="626" y="0"/>
                    </a:cubicBezTo>
                    <a:cubicBezTo>
                      <a:pt x="532" y="0"/>
                      <a:pt x="453" y="58"/>
                      <a:pt x="422" y="141"/>
                    </a:cubicBezTo>
                    <a:cubicBezTo>
                      <a:pt x="391" y="58"/>
                      <a:pt x="311" y="0"/>
                      <a:pt x="218" y="0"/>
                    </a:cubicBezTo>
                    <a:cubicBezTo>
                      <a:pt x="98" y="0"/>
                      <a:pt x="0" y="97"/>
                      <a:pt x="0" y="218"/>
                    </a:cubicBezTo>
                    <a:cubicBezTo>
                      <a:pt x="0" y="338"/>
                      <a:pt x="98" y="436"/>
                      <a:pt x="218" y="436"/>
                    </a:cubicBezTo>
                    <a:cubicBezTo>
                      <a:pt x="311" y="436"/>
                      <a:pt x="391" y="377"/>
                      <a:pt x="422" y="294"/>
                    </a:cubicBezTo>
                    <a:cubicBezTo>
                      <a:pt x="453" y="377"/>
                      <a:pt x="532" y="436"/>
                      <a:pt x="626" y="436"/>
                    </a:cubicBezTo>
                    <a:cubicBezTo>
                      <a:pt x="684" y="436"/>
                      <a:pt x="737" y="413"/>
                      <a:pt x="776" y="375"/>
                    </a:cubicBezTo>
                    <a:lnTo>
                      <a:pt x="740" y="336"/>
                    </a:lnTo>
                    <a:close/>
                    <a:moveTo>
                      <a:pt x="218" y="382"/>
                    </a:moveTo>
                    <a:cubicBezTo>
                      <a:pt x="128" y="382"/>
                      <a:pt x="55" y="309"/>
                      <a:pt x="55" y="219"/>
                    </a:cubicBezTo>
                    <a:cubicBezTo>
                      <a:pt x="55" y="128"/>
                      <a:pt x="128" y="55"/>
                      <a:pt x="218" y="55"/>
                    </a:cubicBezTo>
                    <a:cubicBezTo>
                      <a:pt x="308" y="55"/>
                      <a:pt x="381" y="128"/>
                      <a:pt x="381" y="219"/>
                    </a:cubicBezTo>
                    <a:cubicBezTo>
                      <a:pt x="381" y="309"/>
                      <a:pt x="308" y="382"/>
                      <a:pt x="218" y="382"/>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CFCFC"/>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Freeform 20@|5FFC:0|FBC:0|LFC:16777215|LBC:16777215"/>
              <p:cNvSpPr>
                <a:spLocks noEditPoints="1"/>
              </p:cNvSpPr>
              <p:nvPr/>
            </p:nvSpPr>
            <p:spPr bwMode="auto">
              <a:xfrm>
                <a:off x="750889" y="2580824"/>
                <a:ext cx="1216004" cy="1431594"/>
              </a:xfrm>
              <a:custGeom>
                <a:avLst/>
                <a:gdLst>
                  <a:gd name="T0" fmla="*/ 313 w 756"/>
                  <a:gd name="T1" fmla="*/ 0 h 888"/>
                  <a:gd name="T2" fmla="*/ 296 w 756"/>
                  <a:gd name="T3" fmla="*/ 1 h 888"/>
                  <a:gd name="T4" fmla="*/ 296 w 756"/>
                  <a:gd name="T5" fmla="*/ 0 h 888"/>
                  <a:gd name="T6" fmla="*/ 0 w 756"/>
                  <a:gd name="T7" fmla="*/ 0 h 888"/>
                  <a:gd name="T8" fmla="*/ 0 w 756"/>
                  <a:gd name="T9" fmla="*/ 888 h 888"/>
                  <a:gd name="T10" fmla="*/ 296 w 756"/>
                  <a:gd name="T11" fmla="*/ 888 h 888"/>
                  <a:gd name="T12" fmla="*/ 296 w 756"/>
                  <a:gd name="T13" fmla="*/ 888 h 888"/>
                  <a:gd name="T14" fmla="*/ 311 w 756"/>
                  <a:gd name="T15" fmla="*/ 888 h 888"/>
                  <a:gd name="T16" fmla="*/ 756 w 756"/>
                  <a:gd name="T17" fmla="*/ 442 h 888"/>
                  <a:gd name="T18" fmla="*/ 313 w 756"/>
                  <a:gd name="T19" fmla="*/ 0 h 888"/>
                  <a:gd name="T20" fmla="*/ 257 w 756"/>
                  <a:gd name="T21" fmla="*/ 326 h 888"/>
                  <a:gd name="T22" fmla="*/ 349 w 756"/>
                  <a:gd name="T23" fmla="*/ 92 h 888"/>
                  <a:gd name="T24" fmla="*/ 411 w 756"/>
                  <a:gd name="T25" fmla="*/ 341 h 888"/>
                  <a:gd name="T26" fmla="*/ 317 w 756"/>
                  <a:gd name="T27" fmla="*/ 578 h 888"/>
                  <a:gd name="T28" fmla="*/ 257 w 756"/>
                  <a:gd name="T29" fmla="*/ 326 h 888"/>
                  <a:gd name="T30" fmla="*/ 234 w 756"/>
                  <a:gd name="T31" fmla="*/ 790 h 888"/>
                  <a:gd name="T32" fmla="*/ 118 w 756"/>
                  <a:gd name="T33" fmla="*/ 558 h 888"/>
                  <a:gd name="T34" fmla="*/ 212 w 756"/>
                  <a:gd name="T35" fmla="*/ 279 h 888"/>
                  <a:gd name="T36" fmla="*/ 273 w 756"/>
                  <a:gd name="T37" fmla="*/ 573 h 888"/>
                  <a:gd name="T38" fmla="*/ 278 w 756"/>
                  <a:gd name="T39" fmla="*/ 667 h 888"/>
                  <a:gd name="T40" fmla="*/ 234 w 756"/>
                  <a:gd name="T41" fmla="*/ 790 h 888"/>
                  <a:gd name="T42" fmla="*/ 505 w 756"/>
                  <a:gd name="T43" fmla="*/ 664 h 888"/>
                  <a:gd name="T44" fmla="*/ 278 w 756"/>
                  <a:gd name="T45" fmla="*/ 789 h 888"/>
                  <a:gd name="T46" fmla="*/ 395 w 756"/>
                  <a:gd name="T47" fmla="*/ 559 h 888"/>
                  <a:gd name="T48" fmla="*/ 616 w 756"/>
                  <a:gd name="T49" fmla="*/ 426 h 888"/>
                  <a:gd name="T50" fmla="*/ 505 w 756"/>
                  <a:gd name="T51" fmla="*/ 664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56" h="888">
                    <a:moveTo>
                      <a:pt x="313" y="0"/>
                    </a:moveTo>
                    <a:cubicBezTo>
                      <a:pt x="307" y="0"/>
                      <a:pt x="302" y="0"/>
                      <a:pt x="296" y="1"/>
                    </a:cubicBezTo>
                    <a:cubicBezTo>
                      <a:pt x="296" y="0"/>
                      <a:pt x="296" y="0"/>
                      <a:pt x="296" y="0"/>
                    </a:cubicBezTo>
                    <a:cubicBezTo>
                      <a:pt x="0" y="0"/>
                      <a:pt x="0" y="0"/>
                      <a:pt x="0" y="0"/>
                    </a:cubicBezTo>
                    <a:cubicBezTo>
                      <a:pt x="0" y="888"/>
                      <a:pt x="0" y="888"/>
                      <a:pt x="0" y="888"/>
                    </a:cubicBezTo>
                    <a:cubicBezTo>
                      <a:pt x="296" y="888"/>
                      <a:pt x="296" y="888"/>
                      <a:pt x="296" y="888"/>
                    </a:cubicBezTo>
                    <a:cubicBezTo>
                      <a:pt x="296" y="888"/>
                      <a:pt x="296" y="888"/>
                      <a:pt x="296" y="888"/>
                    </a:cubicBezTo>
                    <a:cubicBezTo>
                      <a:pt x="301" y="888"/>
                      <a:pt x="306" y="888"/>
                      <a:pt x="311" y="888"/>
                    </a:cubicBezTo>
                    <a:cubicBezTo>
                      <a:pt x="556" y="888"/>
                      <a:pt x="756" y="686"/>
                      <a:pt x="756" y="442"/>
                    </a:cubicBezTo>
                    <a:cubicBezTo>
                      <a:pt x="756" y="197"/>
                      <a:pt x="557" y="1"/>
                      <a:pt x="313" y="0"/>
                    </a:cubicBezTo>
                    <a:close/>
                    <a:moveTo>
                      <a:pt x="257" y="326"/>
                    </a:moveTo>
                    <a:cubicBezTo>
                      <a:pt x="268" y="192"/>
                      <a:pt x="349" y="92"/>
                      <a:pt x="349" y="92"/>
                    </a:cubicBezTo>
                    <a:cubicBezTo>
                      <a:pt x="349" y="92"/>
                      <a:pt x="427" y="188"/>
                      <a:pt x="411" y="341"/>
                    </a:cubicBezTo>
                    <a:cubicBezTo>
                      <a:pt x="396" y="491"/>
                      <a:pt x="317" y="578"/>
                      <a:pt x="317" y="578"/>
                    </a:cubicBezTo>
                    <a:cubicBezTo>
                      <a:pt x="317" y="578"/>
                      <a:pt x="245" y="459"/>
                      <a:pt x="257" y="326"/>
                    </a:cubicBezTo>
                    <a:close/>
                    <a:moveTo>
                      <a:pt x="234" y="790"/>
                    </a:moveTo>
                    <a:cubicBezTo>
                      <a:pt x="234" y="790"/>
                      <a:pt x="127" y="667"/>
                      <a:pt x="118" y="558"/>
                    </a:cubicBezTo>
                    <a:cubicBezTo>
                      <a:pt x="105" y="410"/>
                      <a:pt x="212" y="279"/>
                      <a:pt x="212" y="279"/>
                    </a:cubicBezTo>
                    <a:cubicBezTo>
                      <a:pt x="205" y="483"/>
                      <a:pt x="273" y="573"/>
                      <a:pt x="273" y="573"/>
                    </a:cubicBezTo>
                    <a:cubicBezTo>
                      <a:pt x="273" y="573"/>
                      <a:pt x="289" y="597"/>
                      <a:pt x="278" y="667"/>
                    </a:cubicBezTo>
                    <a:cubicBezTo>
                      <a:pt x="267" y="736"/>
                      <a:pt x="234" y="790"/>
                      <a:pt x="234" y="790"/>
                    </a:cubicBezTo>
                    <a:close/>
                    <a:moveTo>
                      <a:pt x="505" y="664"/>
                    </a:moveTo>
                    <a:cubicBezTo>
                      <a:pt x="408" y="771"/>
                      <a:pt x="278" y="789"/>
                      <a:pt x="278" y="789"/>
                    </a:cubicBezTo>
                    <a:cubicBezTo>
                      <a:pt x="278" y="789"/>
                      <a:pt x="282" y="666"/>
                      <a:pt x="395" y="559"/>
                    </a:cubicBezTo>
                    <a:cubicBezTo>
                      <a:pt x="508" y="453"/>
                      <a:pt x="616" y="426"/>
                      <a:pt x="616" y="426"/>
                    </a:cubicBezTo>
                    <a:cubicBezTo>
                      <a:pt x="616" y="426"/>
                      <a:pt x="601" y="557"/>
                      <a:pt x="505" y="664"/>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CFCFC"/>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18" name="任意多边形 17"/>
          <p:cNvSpPr/>
          <p:nvPr/>
        </p:nvSpPr>
        <p:spPr>
          <a:xfrm>
            <a:off x="0" y="6640513"/>
            <a:ext cx="5681663" cy="217488"/>
          </a:xfrm>
          <a:custGeom>
            <a:avLst/>
            <a:gdLst>
              <a:gd name="connsiteX0" fmla="*/ 0 w 5682343"/>
              <a:gd name="connsiteY0" fmla="*/ 0 h 217714"/>
              <a:gd name="connsiteX1" fmla="*/ 5540792 w 5682343"/>
              <a:gd name="connsiteY1" fmla="*/ 0 h 217714"/>
              <a:gd name="connsiteX2" fmla="*/ 5682343 w 5682343"/>
              <a:gd name="connsiteY2" fmla="*/ 205338 h 217714"/>
              <a:gd name="connsiteX3" fmla="*/ 5682343 w 5682343"/>
              <a:gd name="connsiteY3" fmla="*/ 217714 h 217714"/>
              <a:gd name="connsiteX4" fmla="*/ 0 w 5682343"/>
              <a:gd name="connsiteY4" fmla="*/ 217714 h 217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2343" h="217714">
                <a:moveTo>
                  <a:pt x="0" y="0"/>
                </a:moveTo>
                <a:lnTo>
                  <a:pt x="5540792" y="0"/>
                </a:lnTo>
                <a:lnTo>
                  <a:pt x="5682343" y="205338"/>
                </a:lnTo>
                <a:lnTo>
                  <a:pt x="5682343" y="217714"/>
                </a:lnTo>
                <a:lnTo>
                  <a:pt x="0" y="217714"/>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 name="任意多边形 15"/>
          <p:cNvSpPr/>
          <p:nvPr/>
        </p:nvSpPr>
        <p:spPr>
          <a:xfrm>
            <a:off x="0" y="6553200"/>
            <a:ext cx="3216275" cy="101600"/>
          </a:xfrm>
          <a:custGeom>
            <a:avLst/>
            <a:gdLst>
              <a:gd name="connsiteX0" fmla="*/ 0 w 3216615"/>
              <a:gd name="connsiteY0" fmla="*/ 0 h 101323"/>
              <a:gd name="connsiteX1" fmla="*/ 3134902 w 3216615"/>
              <a:gd name="connsiteY1" fmla="*/ 0 h 101323"/>
              <a:gd name="connsiteX2" fmla="*/ 3216615 w 3216615"/>
              <a:gd name="connsiteY2" fmla="*/ 101323 h 101323"/>
              <a:gd name="connsiteX3" fmla="*/ 0 w 3216615"/>
              <a:gd name="connsiteY3" fmla="*/ 101323 h 101323"/>
            </a:gdLst>
            <a:ahLst/>
            <a:cxnLst>
              <a:cxn ang="0">
                <a:pos x="connsiteX0" y="connsiteY0"/>
              </a:cxn>
              <a:cxn ang="0">
                <a:pos x="connsiteX1" y="connsiteY1"/>
              </a:cxn>
              <a:cxn ang="0">
                <a:pos x="connsiteX2" y="connsiteY2"/>
              </a:cxn>
              <a:cxn ang="0">
                <a:pos x="connsiteX3" y="connsiteY3"/>
              </a:cxn>
            </a:cxnLst>
            <a:rect l="l" t="t" r="r" b="b"/>
            <a:pathLst>
              <a:path w="3216615" h="101323">
                <a:moveTo>
                  <a:pt x="0" y="0"/>
                </a:moveTo>
                <a:lnTo>
                  <a:pt x="3134902" y="0"/>
                </a:lnTo>
                <a:lnTo>
                  <a:pt x="3216615" y="101323"/>
                </a:lnTo>
                <a:lnTo>
                  <a:pt x="0" y="10132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3" name="组合 2"/>
          <p:cNvGrpSpPr/>
          <p:nvPr/>
        </p:nvGrpSpPr>
        <p:grpSpPr>
          <a:xfrm>
            <a:off x="503238" y="2540000"/>
            <a:ext cx="9359900" cy="2907347"/>
            <a:chOff x="503520" y="2540216"/>
            <a:chExt cx="8543016" cy="2909125"/>
          </a:xfrm>
        </p:grpSpPr>
        <p:sp>
          <p:nvSpPr>
            <p:cNvPr id="2054" name="文本框 12"/>
            <p:cNvSpPr txBox="1"/>
            <p:nvPr/>
          </p:nvSpPr>
          <p:spPr>
            <a:xfrm>
              <a:off x="503520" y="2540216"/>
              <a:ext cx="8543016" cy="1446783"/>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r>
                <a:rPr lang="en-US" altLang="zh-CN" sz="8800" dirty="0">
                  <a:solidFill>
                    <a:srgbClr val="FF0000"/>
                  </a:solidFill>
                  <a:latin typeface="微软雅黑" panose="020B0503020204020204" pitchFamily="34" charset="-122"/>
                  <a:ea typeface="微软雅黑" panose="020B0503020204020204" pitchFamily="34" charset="-122"/>
                </a:rPr>
                <a:t>UML</a:t>
              </a:r>
              <a:r>
                <a:rPr lang="zh-CN" altLang="en-US" sz="8800" dirty="0">
                  <a:latin typeface="微软雅黑" panose="020B0503020204020204" pitchFamily="34" charset="-122"/>
                  <a:ea typeface="微软雅黑" panose="020B0503020204020204" pitchFamily="34" charset="-122"/>
                </a:rPr>
                <a:t>工具介绍</a:t>
              </a:r>
            </a:p>
          </p:txBody>
        </p:sp>
        <p:sp>
          <p:nvSpPr>
            <p:cNvPr id="19" name="矩形 33"/>
            <p:cNvSpPr>
              <a:spLocks noChangeArrowheads="1"/>
            </p:cNvSpPr>
            <p:nvPr/>
          </p:nvSpPr>
          <p:spPr bwMode="auto">
            <a:xfrm>
              <a:off x="2624784" y="3984136"/>
              <a:ext cx="5617583" cy="1465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1216025" rtl="0" eaLnBrk="1" fontAlgn="auto" latinLnBrk="0" hangingPunct="1">
                <a:lnSpc>
                  <a:spcPct val="100000"/>
                </a:lnSpc>
                <a:spcBef>
                  <a:spcPct val="20000"/>
                </a:spcBef>
                <a:spcAft>
                  <a:spcPts val="0"/>
                </a:spcAft>
                <a:buClrTx/>
                <a:buSzTx/>
                <a:buFontTx/>
                <a:buNone/>
                <a:defRPr/>
              </a:pPr>
              <a:r>
                <a:rPr kumimoji="0" lang="zh-CN" altLang="en-US" sz="2800" b="0" i="0" u="none" strike="noStrike" kern="1200" cap="none" spc="0" normalizeH="0" baseline="0" noProof="0" dirty="0">
                  <a:ln>
                    <a:noFill/>
                  </a:ln>
                  <a:solidFill>
                    <a:srgbClr val="B70F17"/>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a:t>
              </a:r>
              <a:r>
                <a:rPr kumimoji="0" lang="en-US" altLang="zh-CN" sz="2800" b="0" i="0" u="none" strike="noStrike" kern="1200" cap="none" spc="0" normalizeH="0" baseline="0" noProof="0" dirty="0">
                  <a:ln>
                    <a:noFill/>
                  </a:ln>
                  <a:solidFill>
                    <a:srgbClr val="B70F17"/>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Visio</a:t>
              </a:r>
              <a:r>
                <a:rPr kumimoji="0" lang="zh-CN" altLang="en-US" sz="2800" b="0" i="0" u="none" strike="noStrike" kern="1200" cap="none" spc="0" normalizeH="0" baseline="0" noProof="0" dirty="0">
                  <a:ln>
                    <a:noFill/>
                  </a:ln>
                  <a:solidFill>
                    <a:srgbClr val="B70F17"/>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与</a:t>
              </a:r>
              <a:r>
                <a:rPr kumimoji="0" lang="en-US" altLang="zh-CN" sz="2800" b="0" i="0" u="none" strike="noStrike" kern="1200" cap="none" spc="0" normalizeH="0" baseline="0" noProof="0" dirty="0">
                  <a:ln>
                    <a:noFill/>
                  </a:ln>
                  <a:solidFill>
                    <a:srgbClr val="B70F17"/>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Mysql WorkBench</a:t>
              </a:r>
              <a:r>
                <a:rPr kumimoji="0" lang="zh-CN" altLang="en-US" sz="2800" b="0" i="0" u="none" strike="noStrike" kern="1200" cap="none" spc="0" normalizeH="0" baseline="0" noProof="0" dirty="0">
                  <a:ln>
                    <a:noFill/>
                  </a:ln>
                  <a:solidFill>
                    <a:srgbClr val="B70F17"/>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a:t>
              </a:r>
              <a:endParaRPr kumimoji="0" lang="en-US" altLang="zh-CN" sz="2800" b="0" i="0" u="none" strike="noStrike" kern="120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0" marR="0" lvl="0" indent="0" algn="r" defTabSz="1216025" rtl="0" eaLnBrk="1" fontAlgn="auto" latinLnBrk="0" hangingPunct="1">
                <a:lnSpc>
                  <a:spcPct val="100000"/>
                </a:lnSpc>
                <a:spcBef>
                  <a:spcPct val="20000"/>
                </a:spcBef>
                <a:spcAft>
                  <a:spcPts val="0"/>
                </a:spcAft>
                <a:buClrTx/>
                <a:buSzTx/>
                <a:buFontTx/>
                <a:buNone/>
                <a:defRPr/>
              </a:pPr>
              <a:r>
                <a:rPr kumimoji="0" lang="en-US" altLang="zh-CN" sz="2800" b="0" i="0" u="none" strike="noStrike" kern="120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------PRD2018-G05</a:t>
              </a:r>
            </a:p>
            <a:p>
              <a:pPr marL="0" marR="0" lvl="0" indent="0" algn="r" defTabSz="1216025" rtl="0" eaLnBrk="1" fontAlgn="auto" latinLnBrk="0" hangingPunct="1">
                <a:lnSpc>
                  <a:spcPct val="100000"/>
                </a:lnSpc>
                <a:spcBef>
                  <a:spcPct val="20000"/>
                </a:spcBef>
                <a:spcAft>
                  <a:spcPts val="0"/>
                </a:spcAft>
                <a:buClrTx/>
                <a:buSzTx/>
                <a:buFontTx/>
                <a:buNone/>
                <a:defRPr/>
              </a:pPr>
              <a:endParaRPr kumimoji="0" lang="en-US" altLang="zh-CN" sz="2800" b="0" i="0" u="none" strike="noStrike" kern="120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250" fill="hold"/>
                                        <p:tgtEl>
                                          <p:spTgt spid="16"/>
                                        </p:tgtEl>
                                        <p:attrNameLst>
                                          <p:attrName>ppt_x</p:attrName>
                                        </p:attrNameLst>
                                      </p:cBhvr>
                                      <p:tavLst>
                                        <p:tav tm="0">
                                          <p:val>
                                            <p:strVal val="0-#ppt_w/2"/>
                                          </p:val>
                                        </p:tav>
                                        <p:tav tm="100000">
                                          <p:val>
                                            <p:strVal val="#ppt_x"/>
                                          </p:val>
                                        </p:tav>
                                      </p:tavLst>
                                    </p:anim>
                                    <p:anim calcmode="lin" valueType="num">
                                      <p:cBhvr additive="base">
                                        <p:cTn id="17" dur="250" fill="hold"/>
                                        <p:tgtEl>
                                          <p:spTgt spid="16"/>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8"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250" fill="hold"/>
                                        <p:tgtEl>
                                          <p:spTgt spid="18"/>
                                        </p:tgtEl>
                                        <p:attrNameLst>
                                          <p:attrName>ppt_x</p:attrName>
                                        </p:attrNameLst>
                                      </p:cBhvr>
                                      <p:tavLst>
                                        <p:tav tm="0">
                                          <p:val>
                                            <p:strVal val="0-#ppt_w/2"/>
                                          </p:val>
                                        </p:tav>
                                        <p:tav tm="100000">
                                          <p:val>
                                            <p:strVal val="#ppt_x"/>
                                          </p:val>
                                        </p:tav>
                                      </p:tavLst>
                                    </p:anim>
                                    <p:anim calcmode="lin" valueType="num">
                                      <p:cBhvr additive="base">
                                        <p:cTn id="22" dur="25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rot="2734777" flipH="1">
            <a:off x="-350837" y="176213"/>
            <a:ext cx="765175" cy="828675"/>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5123" name="文本框 2"/>
          <p:cNvSpPr txBox="1"/>
          <p:nvPr/>
        </p:nvSpPr>
        <p:spPr>
          <a:xfrm>
            <a:off x="595313" y="298450"/>
            <a:ext cx="7805737" cy="583565"/>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3200" b="1" dirty="0">
                <a:latin typeface="微软雅黑" panose="020B0503020204020204" pitchFamily="34" charset="-122"/>
                <a:ea typeface="微软雅黑" panose="020B0503020204020204" pitchFamily="34" charset="-122"/>
              </a:rPr>
              <a:t>自动收货机图形与文字表达方式比较</a:t>
            </a:r>
          </a:p>
        </p:txBody>
      </p:sp>
      <p:graphicFrame>
        <p:nvGraphicFramePr>
          <p:cNvPr id="5" name="表格 4"/>
          <p:cNvGraphicFramePr/>
          <p:nvPr/>
        </p:nvGraphicFramePr>
        <p:xfrm>
          <a:off x="728345" y="1598295"/>
          <a:ext cx="10513060" cy="3496945"/>
        </p:xfrm>
        <a:graphic>
          <a:graphicData uri="http://schemas.openxmlformats.org/drawingml/2006/table">
            <a:tbl>
              <a:tblPr firstRow="1" bandRow="1">
                <a:tableStyleId>{5C22544A-7EE6-4342-B048-85BDC9FD1C3A}</a:tableStyleId>
              </a:tblPr>
              <a:tblGrid>
                <a:gridCol w="5256530">
                  <a:extLst>
                    <a:ext uri="{9D8B030D-6E8A-4147-A177-3AD203B41FA5}">
                      <a16:colId xmlns:a16="http://schemas.microsoft.com/office/drawing/2014/main" val="20000"/>
                    </a:ext>
                  </a:extLst>
                </a:gridCol>
                <a:gridCol w="5256530">
                  <a:extLst>
                    <a:ext uri="{9D8B030D-6E8A-4147-A177-3AD203B41FA5}">
                      <a16:colId xmlns:a16="http://schemas.microsoft.com/office/drawing/2014/main" val="20001"/>
                    </a:ext>
                  </a:extLst>
                </a:gridCol>
              </a:tblGrid>
              <a:tr h="638175">
                <a:tc>
                  <a:txBody>
                    <a:bodyPr/>
                    <a:lstStyle/>
                    <a:p>
                      <a:pPr algn="ctr">
                        <a:buNone/>
                      </a:pPr>
                      <a:r>
                        <a:rPr lang="zh-CN" altLang="en-US" b="1"/>
                        <a:t>文字表达方式</a:t>
                      </a:r>
                    </a:p>
                  </a:txBody>
                  <a:tcPr anchor="ctr"/>
                </a:tc>
                <a:tc>
                  <a:txBody>
                    <a:bodyPr/>
                    <a:lstStyle/>
                    <a:p>
                      <a:pPr algn="ctr">
                        <a:buNone/>
                      </a:pPr>
                      <a:r>
                        <a:rPr lang="zh-CN" altLang="en-US" b="1"/>
                        <a:t>图片表达方式</a:t>
                      </a:r>
                    </a:p>
                  </a:txBody>
                  <a:tcPr anchor="ctr"/>
                </a:tc>
                <a:extLst>
                  <a:ext uri="{0D108BD9-81ED-4DB2-BD59-A6C34878D82A}">
                    <a16:rowId xmlns:a16="http://schemas.microsoft.com/office/drawing/2014/main" val="10000"/>
                  </a:ext>
                </a:extLst>
              </a:tr>
              <a:tr h="2858770">
                <a:tc>
                  <a:txBody>
                    <a:bodyPr/>
                    <a:lstStyle/>
                    <a:p>
                      <a:pPr>
                        <a:lnSpc>
                          <a:spcPct val="110000"/>
                        </a:lnSpc>
                        <a:buNone/>
                      </a:pPr>
                      <a:r>
                        <a:rPr lang="zh-CN" altLang="en-US" dirty="0">
                          <a:solidFill>
                            <a:srgbClr val="445469"/>
                          </a:solidFill>
                          <a:latin typeface="微软雅黑" panose="020B0503020204020204" pitchFamily="34" charset="-122"/>
                          <a:ea typeface="微软雅黑" panose="020B0503020204020204" pitchFamily="34" charset="-122"/>
                        </a:rPr>
                        <a:t>       这台自动售货机是红色的，有三层货架，摆满了雪碧、可乐、芬达、养乐多、维他柠檬汁、康师傅绿茶、康师傅冰红茶、康师傅冰糖雪梨、康师傅矿物质水、农夫山泉、营养快线、美汁源果粒橙、......购买饮料时，扫一扫售货机中间的二维码或者投入硬币，点击要购买饮料旁边的按钮，饮料从自动售货机的下方跳出来，取走饮料。</a:t>
                      </a:r>
                    </a:p>
                  </a:txBody>
                  <a:tcPr anchor="ctr"/>
                </a:tc>
                <a:tc>
                  <a:txBody>
                    <a:bodyPr/>
                    <a:lstStyle/>
                    <a:p>
                      <a:pPr>
                        <a:buNone/>
                      </a:pPr>
                      <a:endParaRPr lang="zh-CN" altLang="en-US"/>
                    </a:p>
                  </a:txBody>
                  <a:tcPr anchor="ctr"/>
                </a:tc>
                <a:extLst>
                  <a:ext uri="{0D108BD9-81ED-4DB2-BD59-A6C34878D82A}">
                    <a16:rowId xmlns:a16="http://schemas.microsoft.com/office/drawing/2014/main" val="10001"/>
                  </a:ext>
                </a:extLst>
              </a:tr>
            </a:tbl>
          </a:graphicData>
        </a:graphic>
      </p:graphicFrame>
      <p:pic>
        <p:nvPicPr>
          <p:cNvPr id="4" name="图片 3"/>
          <p:cNvPicPr>
            <a:picLocks noChangeAspect="1"/>
          </p:cNvPicPr>
          <p:nvPr/>
        </p:nvPicPr>
        <p:blipFill>
          <a:blip r:embed="rId3"/>
          <a:stretch>
            <a:fillRect/>
          </a:stretch>
        </p:blipFill>
        <p:spPr>
          <a:xfrm>
            <a:off x="6281420" y="2282190"/>
            <a:ext cx="4746625" cy="28130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rot="2734777" flipH="1">
            <a:off x="-350837" y="176213"/>
            <a:ext cx="765175" cy="828675"/>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1267" name="文本框 2"/>
          <p:cNvSpPr txBox="1"/>
          <p:nvPr/>
        </p:nvSpPr>
        <p:spPr>
          <a:xfrm>
            <a:off x="595313" y="298450"/>
            <a:ext cx="5087937" cy="58356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3200" b="1" dirty="0">
                <a:latin typeface="微软雅黑" panose="020B0503020204020204" pitchFamily="34" charset="-122"/>
                <a:ea typeface="微软雅黑" panose="020B0503020204020204" pitchFamily="34" charset="-122"/>
              </a:rPr>
              <a:t>绘图环境介绍</a:t>
            </a:r>
          </a:p>
        </p:txBody>
      </p:sp>
      <p:pic>
        <p:nvPicPr>
          <p:cNvPr id="3" name="图片 2"/>
          <p:cNvPicPr>
            <a:picLocks noChangeAspect="1"/>
          </p:cNvPicPr>
          <p:nvPr/>
        </p:nvPicPr>
        <p:blipFill>
          <a:blip r:embed="rId3"/>
          <a:stretch>
            <a:fillRect/>
          </a:stretch>
        </p:blipFill>
        <p:spPr>
          <a:xfrm>
            <a:off x="1209675" y="1153795"/>
            <a:ext cx="9772015" cy="523684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1188085" y="1066165"/>
            <a:ext cx="9815830" cy="5266055"/>
          </a:xfrm>
          <a:prstGeom prst="rect">
            <a:avLst/>
          </a:prstGeom>
        </p:spPr>
      </p:pic>
      <p:sp>
        <p:nvSpPr>
          <p:cNvPr id="2" name="任意多边形 1"/>
          <p:cNvSpPr/>
          <p:nvPr/>
        </p:nvSpPr>
        <p:spPr>
          <a:xfrm rot="2734777" flipH="1">
            <a:off x="-350837" y="176213"/>
            <a:ext cx="765175" cy="828675"/>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1267" name="文本框 2"/>
          <p:cNvSpPr txBox="1"/>
          <p:nvPr/>
        </p:nvSpPr>
        <p:spPr>
          <a:xfrm>
            <a:off x="595313" y="298450"/>
            <a:ext cx="5087937" cy="58356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3200" b="1" dirty="0">
                <a:latin typeface="微软雅黑" panose="020B0503020204020204" pitchFamily="34" charset="-122"/>
                <a:ea typeface="微软雅黑" panose="020B0503020204020204" pitchFamily="34" charset="-122"/>
              </a:rPr>
              <a:t>绘图环境介绍</a:t>
            </a:r>
          </a:p>
        </p:txBody>
      </p:sp>
      <p:sp>
        <p:nvSpPr>
          <p:cNvPr id="5" name="矩形标注 4"/>
          <p:cNvSpPr/>
          <p:nvPr/>
        </p:nvSpPr>
        <p:spPr>
          <a:xfrm>
            <a:off x="9944100" y="683260"/>
            <a:ext cx="2011680" cy="470535"/>
          </a:xfrm>
          <a:prstGeom prst="wedgeRectCallout">
            <a:avLst>
              <a:gd name="adj1" fmla="val -36553"/>
              <a:gd name="adj2" fmla="val 1493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菜单栏</a:t>
            </a:r>
          </a:p>
        </p:txBody>
      </p:sp>
      <p:sp>
        <p:nvSpPr>
          <p:cNvPr id="6" name="矩形标注 5"/>
          <p:cNvSpPr/>
          <p:nvPr/>
        </p:nvSpPr>
        <p:spPr>
          <a:xfrm>
            <a:off x="9944100" y="2647950"/>
            <a:ext cx="2011680" cy="470535"/>
          </a:xfrm>
          <a:prstGeom prst="wedgeRectCallout">
            <a:avLst>
              <a:gd name="adj1" fmla="val -74116"/>
              <a:gd name="adj2" fmla="val 1015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绘图区</a:t>
            </a:r>
          </a:p>
        </p:txBody>
      </p:sp>
      <p:sp>
        <p:nvSpPr>
          <p:cNvPr id="7" name="矩形标注 6"/>
          <p:cNvSpPr/>
          <p:nvPr/>
        </p:nvSpPr>
        <p:spPr>
          <a:xfrm>
            <a:off x="330200" y="3194050"/>
            <a:ext cx="2011680" cy="470535"/>
          </a:xfrm>
          <a:prstGeom prst="wedgeRectCallout">
            <a:avLst>
              <a:gd name="adj1" fmla="val 44191"/>
              <a:gd name="adj2" fmla="val 841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形状</a:t>
            </a:r>
            <a:r>
              <a:rPr lang="en-US" altLang="zh-CN" b="1"/>
              <a:t>/</a:t>
            </a:r>
            <a:r>
              <a:rPr lang="zh-CN" altLang="en-US" b="1"/>
              <a:t>模具选择区</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rot="2734777" flipH="1">
            <a:off x="-350837" y="176213"/>
            <a:ext cx="765175" cy="828675"/>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1267" name="文本框 2"/>
          <p:cNvSpPr txBox="1"/>
          <p:nvPr/>
        </p:nvSpPr>
        <p:spPr>
          <a:xfrm>
            <a:off x="595313" y="298450"/>
            <a:ext cx="5087937" cy="58356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3200" b="1" dirty="0">
                <a:latin typeface="微软雅黑" panose="020B0503020204020204" pitchFamily="34" charset="-122"/>
                <a:ea typeface="微软雅黑" panose="020B0503020204020204" pitchFamily="34" charset="-122"/>
              </a:rPr>
              <a:t>基本操作介绍</a:t>
            </a:r>
          </a:p>
        </p:txBody>
      </p:sp>
      <p:sp>
        <p:nvSpPr>
          <p:cNvPr id="12" name="矩形 11"/>
          <p:cNvSpPr/>
          <p:nvPr/>
        </p:nvSpPr>
        <p:spPr>
          <a:xfrm>
            <a:off x="595630" y="1228725"/>
            <a:ext cx="6502400" cy="460375"/>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1216025" eaLnBrk="1" hangingPunct="1">
              <a:lnSpc>
                <a:spcPct val="120000"/>
              </a:lnSpc>
              <a:spcBef>
                <a:spcPct val="20000"/>
              </a:spcBef>
              <a:buNone/>
            </a:pPr>
            <a:r>
              <a:rPr lang="zh-CN" altLang="en-US" sz="2000" b="1"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000" b="1"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1</a:t>
            </a:r>
            <a:r>
              <a:rPr lang="zh-CN" altLang="en-US" sz="2000" b="1"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）绘图区域的放大与缩小</a:t>
            </a:r>
          </a:p>
        </p:txBody>
      </p:sp>
      <p:sp>
        <p:nvSpPr>
          <p:cNvPr id="3" name="矩形 2"/>
          <p:cNvSpPr/>
          <p:nvPr/>
        </p:nvSpPr>
        <p:spPr>
          <a:xfrm>
            <a:off x="1283970" y="1835785"/>
            <a:ext cx="7329805" cy="158496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1216025" eaLnBrk="1" hangingPunct="1">
              <a:lnSpc>
                <a:spcPct val="120000"/>
              </a:lnSpc>
              <a:spcBef>
                <a:spcPct val="20000"/>
              </a:spcBef>
              <a:buNone/>
            </a:pPr>
            <a:r>
              <a:rPr lang="zh-CN" altLang="en-US"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方法一：调整右下角的缩放滚动条，或者点击数字调整缩放比例</a:t>
            </a:r>
          </a:p>
          <a:p>
            <a:pPr marL="0" lvl="0" indent="0" defTabSz="1216025" eaLnBrk="1" hangingPunct="1">
              <a:lnSpc>
                <a:spcPct val="120000"/>
              </a:lnSpc>
              <a:spcBef>
                <a:spcPct val="20000"/>
              </a:spcBef>
              <a:buNone/>
            </a:pPr>
            <a:endParaRPr lang="zh-CN" altLang="en-US"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a:p>
            <a:pPr marL="0" lvl="0" indent="0" defTabSz="1216025" eaLnBrk="1" hangingPunct="1">
              <a:lnSpc>
                <a:spcPct val="120000"/>
              </a:lnSpc>
              <a:spcBef>
                <a:spcPct val="20000"/>
              </a:spcBef>
              <a:buNone/>
            </a:pPr>
            <a:endParaRPr lang="zh-CN" altLang="en-US"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a:p>
            <a:pPr marL="0" lvl="0" indent="0" defTabSz="1216025" eaLnBrk="1" hangingPunct="1">
              <a:lnSpc>
                <a:spcPct val="120000"/>
              </a:lnSpc>
              <a:spcBef>
                <a:spcPct val="20000"/>
              </a:spcBef>
              <a:buNone/>
            </a:pPr>
            <a:r>
              <a:rPr lang="zh-CN" altLang="en-US"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方法二：Ctrl+鼠标滚轮可以放大或缩小窗口</a:t>
            </a:r>
          </a:p>
        </p:txBody>
      </p:sp>
      <p:pic>
        <p:nvPicPr>
          <p:cNvPr id="8" name="图片 7"/>
          <p:cNvPicPr>
            <a:picLocks noChangeAspect="1"/>
          </p:cNvPicPr>
          <p:nvPr/>
        </p:nvPicPr>
        <p:blipFill>
          <a:blip r:embed="rId3"/>
          <a:stretch>
            <a:fillRect/>
          </a:stretch>
        </p:blipFill>
        <p:spPr>
          <a:xfrm>
            <a:off x="1365250" y="2326005"/>
            <a:ext cx="4503420" cy="47053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rot="2734777" flipH="1">
            <a:off x="-350837" y="176213"/>
            <a:ext cx="765175" cy="828675"/>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1267" name="文本框 2"/>
          <p:cNvSpPr txBox="1"/>
          <p:nvPr/>
        </p:nvSpPr>
        <p:spPr>
          <a:xfrm>
            <a:off x="595313" y="298450"/>
            <a:ext cx="5087937" cy="58356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3200" b="1" dirty="0">
                <a:latin typeface="微软雅黑" panose="020B0503020204020204" pitchFamily="34" charset="-122"/>
                <a:ea typeface="微软雅黑" panose="020B0503020204020204" pitchFamily="34" charset="-122"/>
              </a:rPr>
              <a:t>基本操作介绍</a:t>
            </a:r>
          </a:p>
        </p:txBody>
      </p:sp>
      <p:sp>
        <p:nvSpPr>
          <p:cNvPr id="12" name="矩形 11"/>
          <p:cNvSpPr/>
          <p:nvPr/>
        </p:nvSpPr>
        <p:spPr>
          <a:xfrm>
            <a:off x="594995" y="1153795"/>
            <a:ext cx="6502400" cy="460375"/>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1216025" eaLnBrk="1" hangingPunct="1">
              <a:lnSpc>
                <a:spcPct val="120000"/>
              </a:lnSpc>
              <a:spcBef>
                <a:spcPct val="20000"/>
              </a:spcBef>
              <a:buNone/>
            </a:pPr>
            <a:r>
              <a:rPr lang="zh-CN" altLang="en-US" sz="2000" b="1"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000" b="1"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2</a:t>
            </a:r>
            <a:r>
              <a:rPr lang="zh-CN" altLang="en-US" sz="2000" b="1"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）添加图形</a:t>
            </a:r>
          </a:p>
        </p:txBody>
      </p:sp>
      <p:sp>
        <p:nvSpPr>
          <p:cNvPr id="3" name="矩形 2"/>
          <p:cNvSpPr/>
          <p:nvPr/>
        </p:nvSpPr>
        <p:spPr>
          <a:xfrm>
            <a:off x="1226185" y="1672590"/>
            <a:ext cx="9739630" cy="423545"/>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1216025" eaLnBrk="1" hangingPunct="1">
              <a:lnSpc>
                <a:spcPct val="120000"/>
              </a:lnSpc>
              <a:spcBef>
                <a:spcPct val="20000"/>
              </a:spcBef>
              <a:buNone/>
            </a:pPr>
            <a:r>
              <a:rPr lang="zh-CN" altLang="en-US"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添加形状：在左侧的形状选择区，选择形状类别，再点击形状类别的任一形状，拖动到绘图区</a:t>
            </a:r>
          </a:p>
        </p:txBody>
      </p:sp>
      <p:sp>
        <p:nvSpPr>
          <p:cNvPr id="6" name="矩形 5"/>
          <p:cNvSpPr/>
          <p:nvPr/>
        </p:nvSpPr>
        <p:spPr>
          <a:xfrm>
            <a:off x="1226185" y="3821430"/>
            <a:ext cx="9739630" cy="75565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1216025" eaLnBrk="1" hangingPunct="1">
              <a:lnSpc>
                <a:spcPct val="120000"/>
              </a:lnSpc>
              <a:spcBef>
                <a:spcPct val="20000"/>
              </a:spcBef>
              <a:buNone/>
            </a:pPr>
            <a:r>
              <a:rPr lang="zh-CN" altLang="en-US"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添加文本框：点击开始菜单，选择</a:t>
            </a:r>
            <a:r>
              <a:rPr lang="en-US" altLang="zh-CN"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文本</a:t>
            </a:r>
            <a:r>
              <a:rPr lang="en-US" altLang="zh-CN"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，将指针状态修改为文本，再在绘图区空白区域点击，写入文字</a:t>
            </a:r>
          </a:p>
        </p:txBody>
      </p:sp>
      <p:grpSp>
        <p:nvGrpSpPr>
          <p:cNvPr id="14" name="组合 13"/>
          <p:cNvGrpSpPr/>
          <p:nvPr/>
        </p:nvGrpSpPr>
        <p:grpSpPr>
          <a:xfrm>
            <a:off x="1297940" y="4658995"/>
            <a:ext cx="9839960" cy="943610"/>
            <a:chOff x="2044" y="7337"/>
            <a:chExt cx="15496" cy="1486"/>
          </a:xfrm>
        </p:grpSpPr>
        <p:pic>
          <p:nvPicPr>
            <p:cNvPr id="7" name="图片 6"/>
            <p:cNvPicPr>
              <a:picLocks noChangeAspect="1"/>
            </p:cNvPicPr>
            <p:nvPr/>
          </p:nvPicPr>
          <p:blipFill>
            <a:blip r:embed="rId3"/>
            <a:stretch>
              <a:fillRect/>
            </a:stretch>
          </p:blipFill>
          <p:spPr>
            <a:xfrm>
              <a:off x="2044" y="7337"/>
              <a:ext cx="15497" cy="1487"/>
            </a:xfrm>
            <a:prstGeom prst="rect">
              <a:avLst/>
            </a:prstGeom>
          </p:spPr>
        </p:pic>
        <p:sp>
          <p:nvSpPr>
            <p:cNvPr id="11" name="圆角矩形 10"/>
            <p:cNvSpPr/>
            <p:nvPr/>
          </p:nvSpPr>
          <p:spPr>
            <a:xfrm>
              <a:off x="7428" y="7948"/>
              <a:ext cx="949" cy="547"/>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3136265" y="2152015"/>
            <a:ext cx="6083300" cy="1611630"/>
            <a:chOff x="4939" y="3389"/>
            <a:chExt cx="9580" cy="2538"/>
          </a:xfrm>
        </p:grpSpPr>
        <p:pic>
          <p:nvPicPr>
            <p:cNvPr id="9" name="图片 8"/>
            <p:cNvPicPr>
              <a:picLocks noChangeAspect="1"/>
            </p:cNvPicPr>
            <p:nvPr/>
          </p:nvPicPr>
          <p:blipFill>
            <a:blip r:embed="rId4"/>
            <a:stretch>
              <a:fillRect/>
            </a:stretch>
          </p:blipFill>
          <p:spPr>
            <a:xfrm>
              <a:off x="4939" y="3479"/>
              <a:ext cx="2629" cy="2361"/>
            </a:xfrm>
            <a:prstGeom prst="rect">
              <a:avLst/>
            </a:prstGeom>
          </p:spPr>
        </p:pic>
        <p:cxnSp>
          <p:nvCxnSpPr>
            <p:cNvPr id="5" name="直接箭头连接符 4"/>
            <p:cNvCxnSpPr/>
            <p:nvPr/>
          </p:nvCxnSpPr>
          <p:spPr>
            <a:xfrm flipV="1">
              <a:off x="8626" y="4657"/>
              <a:ext cx="940" cy="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5"/>
            <a:stretch>
              <a:fillRect/>
            </a:stretch>
          </p:blipFill>
          <p:spPr>
            <a:xfrm>
              <a:off x="10347" y="3389"/>
              <a:ext cx="4173" cy="2539"/>
            </a:xfrm>
            <a:prstGeom prst="rect">
              <a:avLst/>
            </a:prstGeom>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rot="2734777" flipH="1">
            <a:off x="-350837" y="176213"/>
            <a:ext cx="765175" cy="828675"/>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1267" name="文本框 2"/>
          <p:cNvSpPr txBox="1"/>
          <p:nvPr/>
        </p:nvSpPr>
        <p:spPr>
          <a:xfrm>
            <a:off x="595313" y="298450"/>
            <a:ext cx="5087937" cy="58356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3200" b="1" dirty="0">
                <a:latin typeface="微软雅黑" panose="020B0503020204020204" pitchFamily="34" charset="-122"/>
                <a:ea typeface="微软雅黑" panose="020B0503020204020204" pitchFamily="34" charset="-122"/>
              </a:rPr>
              <a:t>基本操作介绍</a:t>
            </a:r>
          </a:p>
        </p:txBody>
      </p:sp>
      <p:sp>
        <p:nvSpPr>
          <p:cNvPr id="12" name="矩形 11"/>
          <p:cNvSpPr/>
          <p:nvPr/>
        </p:nvSpPr>
        <p:spPr>
          <a:xfrm>
            <a:off x="594995" y="1153795"/>
            <a:ext cx="6502400" cy="460375"/>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1216025" eaLnBrk="1" hangingPunct="1">
              <a:lnSpc>
                <a:spcPct val="120000"/>
              </a:lnSpc>
              <a:spcBef>
                <a:spcPct val="20000"/>
              </a:spcBef>
              <a:buNone/>
            </a:pPr>
            <a:r>
              <a:rPr lang="zh-CN" altLang="en-US" sz="2000" b="1"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000" b="1"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2</a:t>
            </a:r>
            <a:r>
              <a:rPr lang="zh-CN" altLang="en-US" sz="2000" b="1"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）添加图形</a:t>
            </a:r>
          </a:p>
        </p:txBody>
      </p:sp>
      <p:sp>
        <p:nvSpPr>
          <p:cNvPr id="3" name="矩形 2"/>
          <p:cNvSpPr/>
          <p:nvPr/>
        </p:nvSpPr>
        <p:spPr>
          <a:xfrm>
            <a:off x="1226185" y="1672590"/>
            <a:ext cx="9739630" cy="75565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1216025" eaLnBrk="1" hangingPunct="1">
              <a:lnSpc>
                <a:spcPct val="120000"/>
              </a:lnSpc>
              <a:spcBef>
                <a:spcPct val="20000"/>
              </a:spcBef>
              <a:buNone/>
            </a:pPr>
            <a:r>
              <a:rPr lang="zh-CN" altLang="en-US"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添加连接线：点击开始菜单，选择</a:t>
            </a:r>
            <a:r>
              <a:rPr lang="en-US" altLang="zh-CN"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连接线</a:t>
            </a:r>
            <a:r>
              <a:rPr lang="en-US" altLang="zh-CN"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，将指针状态修改为文本，再在绘图区需要连接的两个图形进行连接</a:t>
            </a:r>
          </a:p>
        </p:txBody>
      </p:sp>
      <p:sp>
        <p:nvSpPr>
          <p:cNvPr id="6" name="矩形 5"/>
          <p:cNvSpPr/>
          <p:nvPr/>
        </p:nvSpPr>
        <p:spPr>
          <a:xfrm>
            <a:off x="1226185" y="5147945"/>
            <a:ext cx="9739630" cy="75565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1216025" eaLnBrk="1" hangingPunct="1">
              <a:lnSpc>
                <a:spcPct val="120000"/>
              </a:lnSpc>
              <a:spcBef>
                <a:spcPct val="20000"/>
              </a:spcBef>
              <a:buNone/>
            </a:pPr>
            <a:r>
              <a:rPr lang="zh-CN" altLang="en-US"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注：添加文本、添加连接线均会修改指针（鼠标）的状态，进行其它操作时，得把</a:t>
            </a:r>
            <a:r>
              <a:rPr lang="zh-CN" altLang="en-US" sz="18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指针状态切换回来</a:t>
            </a:r>
            <a:r>
              <a:rPr lang="zh-CN" altLang="en-US"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p>
        </p:txBody>
      </p:sp>
      <p:grpSp>
        <p:nvGrpSpPr>
          <p:cNvPr id="31" name="组合 30"/>
          <p:cNvGrpSpPr/>
          <p:nvPr/>
        </p:nvGrpSpPr>
        <p:grpSpPr>
          <a:xfrm>
            <a:off x="1320800" y="2539365"/>
            <a:ext cx="9401810" cy="2280285"/>
            <a:chOff x="2080" y="3999"/>
            <a:chExt cx="14806" cy="3591"/>
          </a:xfrm>
        </p:grpSpPr>
        <p:pic>
          <p:nvPicPr>
            <p:cNvPr id="4" name="图片 3"/>
            <p:cNvPicPr>
              <a:picLocks noChangeAspect="1"/>
            </p:cNvPicPr>
            <p:nvPr/>
          </p:nvPicPr>
          <p:blipFill>
            <a:blip r:embed="rId3"/>
            <a:stretch>
              <a:fillRect/>
            </a:stretch>
          </p:blipFill>
          <p:spPr>
            <a:xfrm>
              <a:off x="2337" y="5409"/>
              <a:ext cx="6001" cy="2004"/>
            </a:xfrm>
            <a:prstGeom prst="rect">
              <a:avLst/>
            </a:prstGeom>
          </p:spPr>
        </p:pic>
        <p:pic>
          <p:nvPicPr>
            <p:cNvPr id="10" name="图片 9"/>
            <p:cNvPicPr>
              <a:picLocks noChangeAspect="1"/>
            </p:cNvPicPr>
            <p:nvPr/>
          </p:nvPicPr>
          <p:blipFill>
            <a:blip r:embed="rId4"/>
            <a:stretch>
              <a:fillRect/>
            </a:stretch>
          </p:blipFill>
          <p:spPr>
            <a:xfrm>
              <a:off x="2080" y="3999"/>
              <a:ext cx="14806" cy="1270"/>
            </a:xfrm>
            <a:prstGeom prst="rect">
              <a:avLst/>
            </a:prstGeom>
          </p:spPr>
        </p:pic>
        <p:grpSp>
          <p:nvGrpSpPr>
            <p:cNvPr id="27" name="组合 26"/>
            <p:cNvGrpSpPr/>
            <p:nvPr/>
          </p:nvGrpSpPr>
          <p:grpSpPr>
            <a:xfrm>
              <a:off x="2594" y="5777"/>
              <a:ext cx="5507" cy="1438"/>
              <a:chOff x="2594" y="5777"/>
              <a:chExt cx="5507" cy="1438"/>
            </a:xfrm>
          </p:grpSpPr>
          <p:sp>
            <p:nvSpPr>
              <p:cNvPr id="17" name="矩形 16"/>
              <p:cNvSpPr/>
              <p:nvPr/>
            </p:nvSpPr>
            <p:spPr>
              <a:xfrm>
                <a:off x="3391" y="5777"/>
                <a:ext cx="161" cy="1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51" y="6428"/>
                <a:ext cx="161" cy="1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594" y="6428"/>
                <a:ext cx="161" cy="1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3391" y="7039"/>
                <a:ext cx="161" cy="1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391" y="6428"/>
                <a:ext cx="161" cy="1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7081" y="5777"/>
                <a:ext cx="161" cy="1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7941" y="6428"/>
                <a:ext cx="161" cy="1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6284" y="6428"/>
                <a:ext cx="161" cy="1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7081" y="7039"/>
                <a:ext cx="161" cy="1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7081" y="6428"/>
                <a:ext cx="161" cy="1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9930" y="5718"/>
              <a:ext cx="5964" cy="1872"/>
              <a:chOff x="9930" y="5718"/>
              <a:chExt cx="5964" cy="1872"/>
            </a:xfrm>
          </p:grpSpPr>
          <p:pic>
            <p:nvPicPr>
              <p:cNvPr id="16" name="图片 15"/>
              <p:cNvPicPr>
                <a:picLocks noChangeAspect="1"/>
              </p:cNvPicPr>
              <p:nvPr/>
            </p:nvPicPr>
            <p:blipFill>
              <a:blip r:embed="rId5"/>
              <a:stretch>
                <a:fillRect/>
              </a:stretch>
            </p:blipFill>
            <p:spPr>
              <a:xfrm>
                <a:off x="9930" y="5718"/>
                <a:ext cx="5965" cy="1872"/>
              </a:xfrm>
              <a:prstGeom prst="rect">
                <a:avLst/>
              </a:prstGeom>
            </p:spPr>
          </p:pic>
          <p:sp>
            <p:nvSpPr>
              <p:cNvPr id="28" name="矩形 27"/>
              <p:cNvSpPr/>
              <p:nvPr/>
            </p:nvSpPr>
            <p:spPr>
              <a:xfrm>
                <a:off x="11016" y="6565"/>
                <a:ext cx="161" cy="1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14685" y="7039"/>
                <a:ext cx="161" cy="1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2" name="矩形 31"/>
          <p:cNvSpPr/>
          <p:nvPr/>
        </p:nvSpPr>
        <p:spPr>
          <a:xfrm>
            <a:off x="1226185" y="4582160"/>
            <a:ext cx="9739630" cy="38608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1216025" eaLnBrk="1" hangingPunct="1">
              <a:lnSpc>
                <a:spcPct val="120000"/>
              </a:lnSpc>
              <a:spcBef>
                <a:spcPct val="20000"/>
              </a:spcBef>
              <a:buNone/>
            </a:pPr>
            <a:r>
              <a:rPr lang="en-US" altLang="zh-CN" sz="1600" dirty="0">
                <a:solidFill>
                  <a:schemeClr val="tx1"/>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1600" dirty="0">
                <a:solidFill>
                  <a:schemeClr val="tx1"/>
                </a:solidFill>
                <a:latin typeface="微软雅黑" panose="020B0503020204020204" pitchFamily="34" charset="-122"/>
                <a:ea typeface="微软雅黑" panose="020B0503020204020204" pitchFamily="34" charset="-122"/>
                <a:sym typeface="Arial" panose="020B0604020202020204" pitchFamily="34" charset="0"/>
              </a:rPr>
              <a:t>未连接状态                                                                  连接状态</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rot="2734777" flipH="1">
            <a:off x="-350837" y="176213"/>
            <a:ext cx="765175" cy="828675"/>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1267" name="文本框 2"/>
          <p:cNvSpPr txBox="1"/>
          <p:nvPr/>
        </p:nvSpPr>
        <p:spPr>
          <a:xfrm>
            <a:off x="595313" y="298450"/>
            <a:ext cx="5087937" cy="58356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3200" b="1" dirty="0">
                <a:latin typeface="微软雅黑" panose="020B0503020204020204" pitchFamily="34" charset="-122"/>
                <a:ea typeface="微软雅黑" panose="020B0503020204020204" pitchFamily="34" charset="-122"/>
              </a:rPr>
              <a:t>基本操作介绍</a:t>
            </a:r>
          </a:p>
        </p:txBody>
      </p:sp>
      <p:sp>
        <p:nvSpPr>
          <p:cNvPr id="12" name="矩形 11"/>
          <p:cNvSpPr/>
          <p:nvPr/>
        </p:nvSpPr>
        <p:spPr>
          <a:xfrm>
            <a:off x="595630" y="1228725"/>
            <a:ext cx="6502400" cy="460375"/>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1216025" eaLnBrk="1" hangingPunct="1">
              <a:lnSpc>
                <a:spcPct val="120000"/>
              </a:lnSpc>
              <a:spcBef>
                <a:spcPct val="20000"/>
              </a:spcBef>
              <a:buNone/>
            </a:pPr>
            <a:r>
              <a:rPr lang="zh-CN" altLang="en-US" sz="2000" b="1"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000" b="1"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3</a:t>
            </a:r>
            <a:r>
              <a:rPr lang="zh-CN" altLang="en-US" sz="2000" b="1"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）设置形状格式</a:t>
            </a:r>
          </a:p>
        </p:txBody>
      </p:sp>
      <p:sp>
        <p:nvSpPr>
          <p:cNvPr id="3" name="矩形 2"/>
          <p:cNvSpPr/>
          <p:nvPr/>
        </p:nvSpPr>
        <p:spPr>
          <a:xfrm>
            <a:off x="1283970" y="1835785"/>
            <a:ext cx="9728835" cy="423545"/>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1216025" eaLnBrk="1" hangingPunct="1">
              <a:lnSpc>
                <a:spcPct val="120000"/>
              </a:lnSpc>
              <a:spcBef>
                <a:spcPct val="20000"/>
              </a:spcBef>
              <a:buNone/>
            </a:pPr>
            <a:r>
              <a:rPr lang="zh-CN" altLang="en-US"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右击形状，选择设置形状格式，弹出设置形状格式的窗口，在窗口中可以设置的形状格式有：</a:t>
            </a:r>
          </a:p>
        </p:txBody>
      </p:sp>
      <p:graphicFrame>
        <p:nvGraphicFramePr>
          <p:cNvPr id="9" name="表格 8"/>
          <p:cNvGraphicFramePr/>
          <p:nvPr/>
        </p:nvGraphicFramePr>
        <p:xfrm>
          <a:off x="1368425" y="2460625"/>
          <a:ext cx="9644380" cy="2594928"/>
        </p:xfrm>
        <a:graphic>
          <a:graphicData uri="http://schemas.openxmlformats.org/drawingml/2006/table">
            <a:tbl>
              <a:tblPr firstRow="1" bandRow="1">
                <a:tableStyleId>{5C22544A-7EE6-4342-B048-85BDC9FD1C3A}</a:tableStyleId>
              </a:tblPr>
              <a:tblGrid>
                <a:gridCol w="4822190">
                  <a:extLst>
                    <a:ext uri="{9D8B030D-6E8A-4147-A177-3AD203B41FA5}">
                      <a16:colId xmlns:a16="http://schemas.microsoft.com/office/drawing/2014/main" val="20000"/>
                    </a:ext>
                  </a:extLst>
                </a:gridCol>
                <a:gridCol w="4822190">
                  <a:extLst>
                    <a:ext uri="{9D8B030D-6E8A-4147-A177-3AD203B41FA5}">
                      <a16:colId xmlns:a16="http://schemas.microsoft.com/office/drawing/2014/main" val="20001"/>
                    </a:ext>
                  </a:extLst>
                </a:gridCol>
              </a:tblGrid>
              <a:tr h="407035">
                <a:tc>
                  <a:txBody>
                    <a:bodyPr/>
                    <a:lstStyle/>
                    <a:p>
                      <a:pPr algn="ctr">
                        <a:buNone/>
                      </a:pPr>
                      <a:r>
                        <a:rPr lang="zh-CN" altLang="en-US"/>
                        <a:t>二维形状格式</a:t>
                      </a:r>
                    </a:p>
                  </a:txBody>
                  <a:tcPr anchor="ctr"/>
                </a:tc>
                <a:tc>
                  <a:txBody>
                    <a:bodyPr/>
                    <a:lstStyle/>
                    <a:p>
                      <a:pPr algn="ctr">
                        <a:buNone/>
                      </a:pPr>
                      <a:r>
                        <a:rPr lang="zh-CN" altLang="en-US"/>
                        <a:t>一维形状格式</a:t>
                      </a:r>
                    </a:p>
                  </a:txBody>
                  <a:tcPr anchor="ctr"/>
                </a:tc>
                <a:extLst>
                  <a:ext uri="{0D108BD9-81ED-4DB2-BD59-A6C34878D82A}">
                    <a16:rowId xmlns:a16="http://schemas.microsoft.com/office/drawing/2014/main" val="10000"/>
                  </a:ext>
                </a:extLst>
              </a:tr>
              <a:tr h="1478915">
                <a:tc>
                  <a:txBody>
                    <a:bodyPr/>
                    <a:lstStyle/>
                    <a:p>
                      <a:pPr marL="285750" indent="-285750">
                        <a:lnSpc>
                          <a:spcPct val="110000"/>
                        </a:lnSpc>
                        <a:buFont typeface="Wingdings" panose="05000000000000000000" charset="0"/>
                        <a:buChar char="l"/>
                      </a:pPr>
                      <a:r>
                        <a:rPr lang="zh-CN" altLang="en-US" sz="1800" dirty="0">
                          <a:solidFill>
                            <a:srgbClr val="445469"/>
                          </a:solidFill>
                          <a:latin typeface="微软雅黑" panose="020B0503020204020204" pitchFamily="34" charset="-122"/>
                          <a:ea typeface="微软雅黑" panose="020B0503020204020204" pitchFamily="34" charset="-122"/>
                          <a:sym typeface="+mn-ea"/>
                        </a:rPr>
                        <a:t>填充颜色（形状内的颜色）</a:t>
                      </a:r>
                    </a:p>
                    <a:p>
                      <a:pPr marL="285750" indent="-285750">
                        <a:lnSpc>
                          <a:spcPct val="110000"/>
                        </a:lnSpc>
                        <a:buFont typeface="Wingdings" panose="05000000000000000000" charset="0"/>
                        <a:buChar char="l"/>
                      </a:pPr>
                      <a:r>
                        <a:rPr lang="zh-CN" altLang="en-US" sz="1800" dirty="0">
                          <a:solidFill>
                            <a:srgbClr val="445469"/>
                          </a:solidFill>
                          <a:latin typeface="微软雅黑" panose="020B0503020204020204" pitchFamily="34" charset="-122"/>
                          <a:ea typeface="微软雅黑" panose="020B0503020204020204" pitchFamily="34" charset="-122"/>
                          <a:sym typeface="+mn-ea"/>
                        </a:rPr>
                        <a:t>填充图案（形状内的图案）</a:t>
                      </a:r>
                    </a:p>
                    <a:p>
                      <a:pPr marL="285750" indent="-285750">
                        <a:lnSpc>
                          <a:spcPct val="110000"/>
                        </a:lnSpc>
                        <a:buFont typeface="Wingdings" panose="05000000000000000000" charset="0"/>
                        <a:buChar char="l"/>
                      </a:pPr>
                      <a:r>
                        <a:rPr lang="zh-CN" altLang="en-US" sz="1800" dirty="0">
                          <a:solidFill>
                            <a:srgbClr val="445469"/>
                          </a:solidFill>
                          <a:latin typeface="微软雅黑" panose="020B0503020204020204" pitchFamily="34" charset="-122"/>
                          <a:ea typeface="微软雅黑" panose="020B0503020204020204" pitchFamily="34" charset="-122"/>
                          <a:sym typeface="+mn-ea"/>
                        </a:rPr>
                        <a:t>图案颜色（构成图案的线条的颜色）</a:t>
                      </a:r>
                    </a:p>
                    <a:p>
                      <a:pPr marL="285750" indent="-285750">
                        <a:lnSpc>
                          <a:spcPct val="110000"/>
                        </a:lnSpc>
                        <a:buFont typeface="Wingdings" panose="05000000000000000000" charset="0"/>
                        <a:buChar char="l"/>
                      </a:pPr>
                      <a:r>
                        <a:rPr lang="zh-CN" altLang="en-US" sz="1800" dirty="0">
                          <a:solidFill>
                            <a:srgbClr val="445469"/>
                          </a:solidFill>
                          <a:latin typeface="微软雅黑" panose="020B0503020204020204" pitchFamily="34" charset="-122"/>
                          <a:ea typeface="微软雅黑" panose="020B0503020204020204" pitchFamily="34" charset="-122"/>
                          <a:sym typeface="+mn-ea"/>
                        </a:rPr>
                        <a:t>线条颜色和图案</a:t>
                      </a:r>
                    </a:p>
                    <a:p>
                      <a:pPr marL="285750" indent="-285750">
                        <a:lnSpc>
                          <a:spcPct val="110000"/>
                        </a:lnSpc>
                        <a:buFont typeface="Wingdings" panose="05000000000000000000" charset="0"/>
                        <a:buChar char="l"/>
                      </a:pPr>
                      <a:r>
                        <a:rPr lang="zh-CN" altLang="en-US" sz="1800" dirty="0">
                          <a:solidFill>
                            <a:srgbClr val="445469"/>
                          </a:solidFill>
                          <a:latin typeface="微软雅黑" panose="020B0503020204020204" pitchFamily="34" charset="-122"/>
                          <a:ea typeface="微软雅黑" panose="020B0503020204020204" pitchFamily="34" charset="-122"/>
                          <a:sym typeface="+mn-ea"/>
                        </a:rPr>
                        <a:t>线条粗细（线条的粗细）</a:t>
                      </a:r>
                    </a:p>
                    <a:p>
                      <a:pPr marL="285750" indent="-285750">
                        <a:lnSpc>
                          <a:spcPct val="110000"/>
                        </a:lnSpc>
                        <a:buFont typeface="Wingdings" panose="05000000000000000000" charset="0"/>
                        <a:buChar char="l"/>
                      </a:pPr>
                      <a:r>
                        <a:rPr lang="zh-CN" altLang="en-US" sz="1800" dirty="0">
                          <a:solidFill>
                            <a:srgbClr val="445469"/>
                          </a:solidFill>
                          <a:latin typeface="微软雅黑" panose="020B0503020204020204" pitchFamily="34" charset="-122"/>
                          <a:ea typeface="微软雅黑" panose="020B0503020204020204" pitchFamily="34" charset="-122"/>
                          <a:sym typeface="+mn-ea"/>
                        </a:rPr>
                        <a:t>填充透明度和线条透明度</a:t>
                      </a:r>
                    </a:p>
                    <a:p>
                      <a:pPr marL="285750" indent="-285750">
                        <a:lnSpc>
                          <a:spcPct val="110000"/>
                        </a:lnSpc>
                        <a:buFont typeface="Wingdings" panose="05000000000000000000" charset="0"/>
                        <a:buChar char="l"/>
                      </a:pPr>
                      <a:r>
                        <a:rPr lang="zh-CN" altLang="en-US" sz="1800" dirty="0">
                          <a:solidFill>
                            <a:srgbClr val="445469"/>
                          </a:solidFill>
                          <a:latin typeface="微软雅黑" panose="020B0503020204020204" pitchFamily="34" charset="-122"/>
                          <a:ea typeface="微软雅黑" panose="020B0503020204020204" pitchFamily="34" charset="-122"/>
                          <a:sym typeface="+mn-ea"/>
                        </a:rPr>
                        <a:t>还可以向二维形状添加阴影并控制圆角</a:t>
                      </a:r>
                      <a:endParaRPr lang="zh-CN" altLang="en-US"/>
                    </a:p>
                  </a:txBody>
                  <a:tcPr/>
                </a:tc>
                <a:tc>
                  <a:txBody>
                    <a:bodyPr/>
                    <a:lstStyle/>
                    <a:p>
                      <a:pPr marL="285750" indent="-285750" algn="l">
                        <a:lnSpc>
                          <a:spcPct val="110000"/>
                        </a:lnSpc>
                        <a:buFont typeface="Wingdings" panose="05000000000000000000" charset="0"/>
                        <a:buChar char="l"/>
                      </a:pPr>
                      <a:r>
                        <a:rPr lang="zh-CN" altLang="en-US" dirty="0">
                          <a:solidFill>
                            <a:srgbClr val="445469"/>
                          </a:solidFill>
                          <a:latin typeface="微软雅黑" panose="020B0503020204020204" pitchFamily="34" charset="-122"/>
                          <a:ea typeface="微软雅黑" panose="020B0503020204020204" pitchFamily="34" charset="-122"/>
                        </a:rPr>
                        <a:t>线条颜色、图案和透明度</a:t>
                      </a:r>
                    </a:p>
                    <a:p>
                      <a:pPr marL="285750" indent="-285750" algn="l">
                        <a:lnSpc>
                          <a:spcPct val="110000"/>
                        </a:lnSpc>
                        <a:buFont typeface="Wingdings" panose="05000000000000000000" charset="0"/>
                        <a:buChar char="l"/>
                      </a:pPr>
                      <a:r>
                        <a:rPr lang="zh-CN" altLang="en-US" dirty="0">
                          <a:solidFill>
                            <a:srgbClr val="445469"/>
                          </a:solidFill>
                          <a:latin typeface="微软雅黑" panose="020B0503020204020204" pitchFamily="34" charset="-122"/>
                          <a:ea typeface="微软雅黑" panose="020B0503020204020204" pitchFamily="34" charset="-122"/>
                        </a:rPr>
                        <a:t>线条粗细（线条的粗细）</a:t>
                      </a:r>
                    </a:p>
                    <a:p>
                      <a:pPr marL="285750" indent="-285750" algn="l">
                        <a:lnSpc>
                          <a:spcPct val="110000"/>
                        </a:lnSpc>
                        <a:buFont typeface="Wingdings" panose="05000000000000000000" charset="0"/>
                        <a:buChar char="l"/>
                      </a:pPr>
                      <a:r>
                        <a:rPr lang="zh-CN" altLang="en-US" dirty="0">
                          <a:solidFill>
                            <a:srgbClr val="445469"/>
                          </a:solidFill>
                          <a:latin typeface="微软雅黑" panose="020B0503020204020204" pitchFamily="34" charset="-122"/>
                          <a:ea typeface="微软雅黑" panose="020B0503020204020204" pitchFamily="34" charset="-122"/>
                        </a:rPr>
                        <a:t>线端类型（箭头） </a:t>
                      </a:r>
                    </a:p>
                    <a:p>
                      <a:pPr marL="285750" indent="-285750" algn="l">
                        <a:lnSpc>
                          <a:spcPct val="110000"/>
                        </a:lnSpc>
                        <a:buFont typeface="Wingdings" panose="05000000000000000000" charset="0"/>
                        <a:buChar char="l"/>
                      </a:pPr>
                      <a:r>
                        <a:rPr lang="zh-CN" altLang="en-US" dirty="0">
                          <a:solidFill>
                            <a:srgbClr val="445469"/>
                          </a:solidFill>
                          <a:latin typeface="微软雅黑" panose="020B0503020204020204" pitchFamily="34" charset="-122"/>
                          <a:ea typeface="微软雅黑" panose="020B0503020204020204" pitchFamily="34" charset="-122"/>
                        </a:rPr>
                        <a:t>线端大小</a:t>
                      </a:r>
                    </a:p>
                    <a:p>
                      <a:pPr marL="285750" indent="-285750" algn="l">
                        <a:lnSpc>
                          <a:spcPct val="110000"/>
                        </a:lnSpc>
                        <a:buFont typeface="Wingdings" panose="05000000000000000000" charset="0"/>
                        <a:buChar char="l"/>
                      </a:pPr>
                      <a:r>
                        <a:rPr lang="zh-CN" altLang="en-US" dirty="0">
                          <a:solidFill>
                            <a:srgbClr val="445469"/>
                          </a:solidFill>
                          <a:latin typeface="微软雅黑" panose="020B0503020204020204" pitchFamily="34" charset="-122"/>
                          <a:ea typeface="微软雅黑" panose="020B0503020204020204" pitchFamily="34" charset="-122"/>
                        </a:rPr>
                        <a:t>线端（线端是方形还是圆形）</a:t>
                      </a:r>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rot="2734777" flipH="1">
            <a:off x="-350837" y="176213"/>
            <a:ext cx="765175" cy="828675"/>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1267" name="文本框 2"/>
          <p:cNvSpPr txBox="1"/>
          <p:nvPr/>
        </p:nvSpPr>
        <p:spPr>
          <a:xfrm>
            <a:off x="595313" y="298450"/>
            <a:ext cx="5087937" cy="58356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3200" b="1" dirty="0">
                <a:latin typeface="微软雅黑" panose="020B0503020204020204" pitchFamily="34" charset="-122"/>
                <a:ea typeface="微软雅黑" panose="020B0503020204020204" pitchFamily="34" charset="-122"/>
              </a:rPr>
              <a:t>基本操作介绍</a:t>
            </a:r>
          </a:p>
        </p:txBody>
      </p:sp>
      <p:sp>
        <p:nvSpPr>
          <p:cNvPr id="3" name="文本框 2"/>
          <p:cNvSpPr txBox="1"/>
          <p:nvPr/>
        </p:nvSpPr>
        <p:spPr>
          <a:xfrm>
            <a:off x="1280160" y="1755140"/>
            <a:ext cx="9420860" cy="1004570"/>
          </a:xfrm>
          <a:prstGeom prst="rect">
            <a:avLst/>
          </a:prstGeom>
          <a:noFill/>
        </p:spPr>
        <p:txBody>
          <a:bodyPr wrap="square" rtlCol="0" anchor="t">
            <a:spAutoFit/>
          </a:bodyPr>
          <a:lstStyle/>
          <a:p>
            <a:pPr>
              <a:lnSpc>
                <a:spcPct val="110000"/>
              </a:lnSpc>
            </a:pPr>
            <a:r>
              <a:rPr lang="zh-CN" altLang="en-US" dirty="0">
                <a:solidFill>
                  <a:srgbClr val="445469"/>
                </a:solidFill>
                <a:latin typeface="微软雅黑" panose="020B0503020204020204" pitchFamily="34" charset="-122"/>
                <a:ea typeface="微软雅黑" panose="020B0503020204020204" pitchFamily="34" charset="-122"/>
              </a:rPr>
              <a:t>       模具，是用来制作成型物品的工具，它由若干个不同的形状构成。在</a:t>
            </a:r>
            <a:r>
              <a:rPr lang="en-US" altLang="zh-CN" dirty="0">
                <a:solidFill>
                  <a:srgbClr val="445469"/>
                </a:solidFill>
                <a:latin typeface="微软雅黑" panose="020B0503020204020204" pitchFamily="34" charset="-122"/>
                <a:ea typeface="微软雅黑" panose="020B0503020204020204" pitchFamily="34" charset="-122"/>
              </a:rPr>
              <a:t>V</a:t>
            </a:r>
            <a:r>
              <a:rPr lang="zh-CN" altLang="en-US" dirty="0">
                <a:solidFill>
                  <a:srgbClr val="445469"/>
                </a:solidFill>
                <a:latin typeface="微软雅黑" panose="020B0503020204020204" pitchFamily="34" charset="-122"/>
                <a:ea typeface="微软雅黑" panose="020B0503020204020204" pitchFamily="34" charset="-122"/>
              </a:rPr>
              <a:t>isio图中，经常会用到很多图形，但是如何才能保存这些</a:t>
            </a:r>
            <a:r>
              <a:rPr lang="zh-CN" altLang="en-US" b="1" dirty="0">
                <a:solidFill>
                  <a:srgbClr val="B70F17"/>
                </a:solidFill>
                <a:latin typeface="微软雅黑" panose="020B0503020204020204" pitchFamily="34" charset="-122"/>
                <a:ea typeface="微软雅黑" panose="020B0503020204020204" pitchFamily="34" charset="-122"/>
              </a:rPr>
              <a:t>自定义</a:t>
            </a:r>
            <a:r>
              <a:rPr lang="zh-CN" altLang="en-US" dirty="0">
                <a:solidFill>
                  <a:srgbClr val="445469"/>
                </a:solidFill>
                <a:latin typeface="微软雅黑" panose="020B0503020204020204" pitchFamily="34" charset="-122"/>
                <a:ea typeface="微软雅黑" panose="020B0503020204020204" pitchFamily="34" charset="-122"/>
              </a:rPr>
              <a:t>的图形，在以后调用的时候方便使用，为此</a:t>
            </a:r>
            <a:r>
              <a:rPr lang="en-US" altLang="zh-CN" dirty="0">
                <a:solidFill>
                  <a:srgbClr val="445469"/>
                </a:solidFill>
                <a:latin typeface="微软雅黑" panose="020B0503020204020204" pitchFamily="34" charset="-122"/>
                <a:ea typeface="微软雅黑" panose="020B0503020204020204" pitchFamily="34" charset="-122"/>
              </a:rPr>
              <a:t>V</a:t>
            </a:r>
            <a:r>
              <a:rPr lang="zh-CN" altLang="en-US" dirty="0">
                <a:solidFill>
                  <a:srgbClr val="445469"/>
                </a:solidFill>
                <a:latin typeface="微软雅黑" panose="020B0503020204020204" pitchFamily="34" charset="-122"/>
                <a:ea typeface="微软雅黑" panose="020B0503020204020204" pitchFamily="34" charset="-122"/>
              </a:rPr>
              <a:t>isio本身提供了一个模具功能，可以用来保存图形。</a:t>
            </a:r>
          </a:p>
        </p:txBody>
      </p:sp>
      <p:sp>
        <p:nvSpPr>
          <p:cNvPr id="12" name="矩形 11"/>
          <p:cNvSpPr/>
          <p:nvPr/>
        </p:nvSpPr>
        <p:spPr>
          <a:xfrm>
            <a:off x="595630" y="1228725"/>
            <a:ext cx="6502400" cy="460375"/>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1216025" eaLnBrk="1" hangingPunct="1">
              <a:lnSpc>
                <a:spcPct val="120000"/>
              </a:lnSpc>
              <a:spcBef>
                <a:spcPct val="20000"/>
              </a:spcBef>
              <a:buNone/>
            </a:pPr>
            <a:r>
              <a:rPr lang="zh-CN" altLang="en-US" sz="2000" b="1"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000" b="1"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4</a:t>
            </a:r>
            <a:r>
              <a:rPr lang="zh-CN" altLang="en-US" sz="2000" b="1"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）创建并保存模具 </a:t>
            </a:r>
          </a:p>
        </p:txBody>
      </p:sp>
      <p:sp>
        <p:nvSpPr>
          <p:cNvPr id="10" name="文本框 9"/>
          <p:cNvSpPr txBox="1"/>
          <p:nvPr/>
        </p:nvSpPr>
        <p:spPr>
          <a:xfrm>
            <a:off x="1280160" y="2926715"/>
            <a:ext cx="9420860" cy="700405"/>
          </a:xfrm>
          <a:prstGeom prst="rect">
            <a:avLst/>
          </a:prstGeom>
          <a:noFill/>
        </p:spPr>
        <p:txBody>
          <a:bodyPr wrap="square" rtlCol="0" anchor="t">
            <a:spAutoFit/>
          </a:bodyPr>
          <a:lstStyle/>
          <a:p>
            <a:pPr>
              <a:lnSpc>
                <a:spcPct val="110000"/>
              </a:lnSpc>
            </a:pPr>
            <a:r>
              <a:rPr lang="zh-CN" altLang="en-US" dirty="0">
                <a:solidFill>
                  <a:srgbClr val="445469"/>
                </a:solidFill>
                <a:latin typeface="微软雅黑" panose="020B0503020204020204" pitchFamily="34" charset="-122"/>
                <a:ea typeface="微软雅黑" panose="020B0503020204020204" pitchFamily="34" charset="-122"/>
              </a:rPr>
              <a:t>       创建模具，首先，在形状</a:t>
            </a:r>
            <a:r>
              <a:rPr lang="en-US" altLang="zh-CN" dirty="0">
                <a:solidFill>
                  <a:srgbClr val="445469"/>
                </a:solidFill>
                <a:latin typeface="微软雅黑" panose="020B0503020204020204" pitchFamily="34" charset="-122"/>
                <a:ea typeface="微软雅黑" panose="020B0503020204020204" pitchFamily="34" charset="-122"/>
              </a:rPr>
              <a:t>/</a:t>
            </a:r>
            <a:r>
              <a:rPr lang="zh-CN" altLang="en-US" dirty="0">
                <a:solidFill>
                  <a:srgbClr val="445469"/>
                </a:solidFill>
                <a:latin typeface="微软雅黑" panose="020B0503020204020204" pitchFamily="34" charset="-122"/>
                <a:ea typeface="微软雅黑" panose="020B0503020204020204" pitchFamily="34" charset="-122"/>
              </a:rPr>
              <a:t>模具区域中选择更多形状，找到新建模具，形状</a:t>
            </a:r>
            <a:r>
              <a:rPr lang="en-US" altLang="zh-CN" dirty="0">
                <a:solidFill>
                  <a:srgbClr val="445469"/>
                </a:solidFill>
                <a:latin typeface="微软雅黑" panose="020B0503020204020204" pitchFamily="34" charset="-122"/>
                <a:ea typeface="微软雅黑" panose="020B0503020204020204" pitchFamily="34" charset="-122"/>
              </a:rPr>
              <a:t>/</a:t>
            </a:r>
            <a:r>
              <a:rPr lang="zh-CN" altLang="en-US" dirty="0">
                <a:solidFill>
                  <a:srgbClr val="445469"/>
                </a:solidFill>
                <a:latin typeface="微软雅黑" panose="020B0503020204020204" pitchFamily="34" charset="-122"/>
                <a:ea typeface="微软雅黑" panose="020B0503020204020204" pitchFamily="34" charset="-122"/>
              </a:rPr>
              <a:t>模具区域中会发生变化。对于自定义的形状，拖动到新建的模具中，按（</a:t>
            </a:r>
            <a:r>
              <a:rPr lang="en-US" altLang="zh-CN" dirty="0">
                <a:solidFill>
                  <a:srgbClr val="445469"/>
                </a:solidFill>
                <a:latin typeface="微软雅黑" panose="020B0503020204020204" pitchFamily="34" charset="-122"/>
                <a:ea typeface="微软雅黑" panose="020B0503020204020204" pitchFamily="34" charset="-122"/>
              </a:rPr>
              <a:t>ctrl+s</a:t>
            </a:r>
            <a:r>
              <a:rPr lang="zh-CN" altLang="en-US" dirty="0">
                <a:solidFill>
                  <a:srgbClr val="445469"/>
                </a:solidFill>
                <a:latin typeface="微软雅黑" panose="020B0503020204020204" pitchFamily="34" charset="-122"/>
                <a:ea typeface="微软雅黑" panose="020B0503020204020204" pitchFamily="34" charset="-122"/>
              </a:rPr>
              <a:t>）保存模具。</a:t>
            </a:r>
          </a:p>
        </p:txBody>
      </p:sp>
      <p:grpSp>
        <p:nvGrpSpPr>
          <p:cNvPr id="14" name="组合 13"/>
          <p:cNvGrpSpPr/>
          <p:nvPr/>
        </p:nvGrpSpPr>
        <p:grpSpPr>
          <a:xfrm>
            <a:off x="1300480" y="3869055"/>
            <a:ext cx="9211310" cy="1478280"/>
            <a:chOff x="1453" y="7122"/>
            <a:chExt cx="14506" cy="2328"/>
          </a:xfrm>
        </p:grpSpPr>
        <p:grpSp>
          <p:nvGrpSpPr>
            <p:cNvPr id="6" name="组合 5"/>
            <p:cNvGrpSpPr/>
            <p:nvPr/>
          </p:nvGrpSpPr>
          <p:grpSpPr>
            <a:xfrm>
              <a:off x="1453" y="7611"/>
              <a:ext cx="6909" cy="1640"/>
              <a:chOff x="2485" y="6486"/>
              <a:chExt cx="6909" cy="1640"/>
            </a:xfrm>
          </p:grpSpPr>
          <p:pic>
            <p:nvPicPr>
              <p:cNvPr id="4" name="图片 3"/>
              <p:cNvPicPr>
                <a:picLocks noChangeAspect="1"/>
              </p:cNvPicPr>
              <p:nvPr/>
            </p:nvPicPr>
            <p:blipFill>
              <a:blip r:embed="rId3"/>
              <a:stretch>
                <a:fillRect/>
              </a:stretch>
            </p:blipFill>
            <p:spPr>
              <a:xfrm>
                <a:off x="2485" y="6486"/>
                <a:ext cx="3763" cy="1640"/>
              </a:xfrm>
              <a:prstGeom prst="rect">
                <a:avLst/>
              </a:prstGeom>
            </p:spPr>
          </p:pic>
          <p:pic>
            <p:nvPicPr>
              <p:cNvPr id="5" name="图片 4"/>
              <p:cNvPicPr>
                <a:picLocks noChangeAspect="1"/>
              </p:cNvPicPr>
              <p:nvPr/>
            </p:nvPicPr>
            <p:blipFill>
              <a:blip r:embed="rId4"/>
              <a:stretch>
                <a:fillRect/>
              </a:stretch>
            </p:blipFill>
            <p:spPr>
              <a:xfrm>
                <a:off x="6248" y="7643"/>
                <a:ext cx="3147" cy="483"/>
              </a:xfrm>
              <a:prstGeom prst="rect">
                <a:avLst/>
              </a:prstGeom>
            </p:spPr>
          </p:pic>
        </p:grpSp>
        <p:pic>
          <p:nvPicPr>
            <p:cNvPr id="7" name="图片 6"/>
            <p:cNvPicPr>
              <a:picLocks noChangeAspect="1"/>
            </p:cNvPicPr>
            <p:nvPr/>
          </p:nvPicPr>
          <p:blipFill>
            <a:blip r:embed="rId5"/>
            <a:stretch>
              <a:fillRect/>
            </a:stretch>
          </p:blipFill>
          <p:spPr>
            <a:xfrm>
              <a:off x="8603" y="7122"/>
              <a:ext cx="3408" cy="2328"/>
            </a:xfrm>
            <a:prstGeom prst="rect">
              <a:avLst/>
            </a:prstGeom>
          </p:spPr>
        </p:pic>
        <p:cxnSp>
          <p:nvCxnSpPr>
            <p:cNvPr id="8" name="直接箭头连接符 7"/>
            <p:cNvCxnSpPr/>
            <p:nvPr/>
          </p:nvCxnSpPr>
          <p:spPr>
            <a:xfrm flipV="1">
              <a:off x="7302" y="8077"/>
              <a:ext cx="940" cy="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H="1">
              <a:off x="12285" y="8081"/>
              <a:ext cx="1069" cy="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6"/>
            <a:stretch>
              <a:fillRect/>
            </a:stretch>
          </p:blipFill>
          <p:spPr>
            <a:xfrm>
              <a:off x="13919" y="7350"/>
              <a:ext cx="2040" cy="1872"/>
            </a:xfrm>
            <a:prstGeom prst="rect">
              <a:avLst/>
            </a:prstGeom>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rot="2734777" flipH="1">
            <a:off x="-350837" y="176213"/>
            <a:ext cx="765175" cy="828675"/>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1267" name="文本框 2"/>
          <p:cNvSpPr txBox="1"/>
          <p:nvPr/>
        </p:nvSpPr>
        <p:spPr>
          <a:xfrm>
            <a:off x="595313" y="298450"/>
            <a:ext cx="5087937" cy="58356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3200" b="1" dirty="0">
                <a:latin typeface="微软雅黑" panose="020B0503020204020204" pitchFamily="34" charset="-122"/>
                <a:ea typeface="微软雅黑" panose="020B0503020204020204" pitchFamily="34" charset="-122"/>
              </a:rPr>
              <a:t>基本操作介绍</a:t>
            </a:r>
          </a:p>
        </p:txBody>
      </p:sp>
      <p:sp>
        <p:nvSpPr>
          <p:cNvPr id="3" name="文本框 2"/>
          <p:cNvSpPr txBox="1"/>
          <p:nvPr/>
        </p:nvSpPr>
        <p:spPr>
          <a:xfrm>
            <a:off x="1280160" y="1755140"/>
            <a:ext cx="9420860" cy="1004570"/>
          </a:xfrm>
          <a:prstGeom prst="rect">
            <a:avLst/>
          </a:prstGeom>
          <a:noFill/>
        </p:spPr>
        <p:txBody>
          <a:bodyPr wrap="square" rtlCol="0" anchor="t">
            <a:spAutoFit/>
          </a:bodyPr>
          <a:lstStyle/>
          <a:p>
            <a:pPr>
              <a:lnSpc>
                <a:spcPct val="110000"/>
              </a:lnSpc>
            </a:pPr>
            <a:r>
              <a:rPr lang="zh-CN" altLang="en-US" dirty="0">
                <a:solidFill>
                  <a:srgbClr val="445469"/>
                </a:solidFill>
                <a:latin typeface="微软雅黑" panose="020B0503020204020204" pitchFamily="34" charset="-122"/>
                <a:ea typeface="微软雅黑" panose="020B0503020204020204" pitchFamily="34" charset="-122"/>
              </a:rPr>
              <a:t>       模具，是用来制作成型物品的工具，它由若干个不同的形状构成。在</a:t>
            </a:r>
            <a:r>
              <a:rPr lang="en-US" altLang="zh-CN" dirty="0">
                <a:solidFill>
                  <a:srgbClr val="445469"/>
                </a:solidFill>
                <a:latin typeface="微软雅黑" panose="020B0503020204020204" pitchFamily="34" charset="-122"/>
                <a:ea typeface="微软雅黑" panose="020B0503020204020204" pitchFamily="34" charset="-122"/>
              </a:rPr>
              <a:t>V</a:t>
            </a:r>
            <a:r>
              <a:rPr lang="zh-CN" altLang="en-US" dirty="0">
                <a:solidFill>
                  <a:srgbClr val="445469"/>
                </a:solidFill>
                <a:latin typeface="微软雅黑" panose="020B0503020204020204" pitchFamily="34" charset="-122"/>
                <a:ea typeface="微软雅黑" panose="020B0503020204020204" pitchFamily="34" charset="-122"/>
              </a:rPr>
              <a:t>isio图中，经常会用到很多图形，但是如何才能保存这些</a:t>
            </a:r>
            <a:r>
              <a:rPr lang="zh-CN" altLang="en-US" b="1" dirty="0">
                <a:solidFill>
                  <a:srgbClr val="B70F17"/>
                </a:solidFill>
                <a:latin typeface="微软雅黑" panose="020B0503020204020204" pitchFamily="34" charset="-122"/>
                <a:ea typeface="微软雅黑" panose="020B0503020204020204" pitchFamily="34" charset="-122"/>
              </a:rPr>
              <a:t>自定义</a:t>
            </a:r>
            <a:r>
              <a:rPr lang="zh-CN" altLang="en-US" dirty="0">
                <a:solidFill>
                  <a:srgbClr val="445469"/>
                </a:solidFill>
                <a:latin typeface="微软雅黑" panose="020B0503020204020204" pitchFamily="34" charset="-122"/>
                <a:ea typeface="微软雅黑" panose="020B0503020204020204" pitchFamily="34" charset="-122"/>
              </a:rPr>
              <a:t>的图形，在以后调用的时候方便使用，为此</a:t>
            </a:r>
            <a:r>
              <a:rPr lang="en-US" altLang="zh-CN" dirty="0">
                <a:solidFill>
                  <a:srgbClr val="445469"/>
                </a:solidFill>
                <a:latin typeface="微软雅黑" panose="020B0503020204020204" pitchFamily="34" charset="-122"/>
                <a:ea typeface="微软雅黑" panose="020B0503020204020204" pitchFamily="34" charset="-122"/>
              </a:rPr>
              <a:t>V</a:t>
            </a:r>
            <a:r>
              <a:rPr lang="zh-CN" altLang="en-US" dirty="0">
                <a:solidFill>
                  <a:srgbClr val="445469"/>
                </a:solidFill>
                <a:latin typeface="微软雅黑" panose="020B0503020204020204" pitchFamily="34" charset="-122"/>
                <a:ea typeface="微软雅黑" panose="020B0503020204020204" pitchFamily="34" charset="-122"/>
              </a:rPr>
              <a:t>isio本身提供了一个模具功能，可以用来保存图形。</a:t>
            </a:r>
          </a:p>
        </p:txBody>
      </p:sp>
      <p:sp>
        <p:nvSpPr>
          <p:cNvPr id="12" name="矩形 11"/>
          <p:cNvSpPr/>
          <p:nvPr/>
        </p:nvSpPr>
        <p:spPr>
          <a:xfrm>
            <a:off x="595630" y="1228725"/>
            <a:ext cx="6502400" cy="460375"/>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1216025" eaLnBrk="1" hangingPunct="1">
              <a:lnSpc>
                <a:spcPct val="120000"/>
              </a:lnSpc>
              <a:spcBef>
                <a:spcPct val="20000"/>
              </a:spcBef>
              <a:buNone/>
            </a:pPr>
            <a:r>
              <a:rPr lang="zh-CN" altLang="en-US" sz="2000" b="1"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000" b="1"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4</a:t>
            </a:r>
            <a:r>
              <a:rPr lang="zh-CN" altLang="en-US" sz="2000" b="1"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）创建并保存模具 </a:t>
            </a:r>
          </a:p>
        </p:txBody>
      </p:sp>
      <p:sp>
        <p:nvSpPr>
          <p:cNvPr id="10" name="文本框 9"/>
          <p:cNvSpPr txBox="1"/>
          <p:nvPr/>
        </p:nvSpPr>
        <p:spPr>
          <a:xfrm>
            <a:off x="1280160" y="2926715"/>
            <a:ext cx="9420860" cy="700405"/>
          </a:xfrm>
          <a:prstGeom prst="rect">
            <a:avLst/>
          </a:prstGeom>
          <a:noFill/>
        </p:spPr>
        <p:txBody>
          <a:bodyPr wrap="square" rtlCol="0" anchor="t">
            <a:spAutoFit/>
          </a:bodyPr>
          <a:lstStyle/>
          <a:p>
            <a:pPr>
              <a:lnSpc>
                <a:spcPct val="110000"/>
              </a:lnSpc>
            </a:pPr>
            <a:r>
              <a:rPr lang="zh-CN" altLang="en-US" dirty="0">
                <a:solidFill>
                  <a:srgbClr val="445469"/>
                </a:solidFill>
                <a:latin typeface="微软雅黑" panose="020B0503020204020204" pitchFamily="34" charset="-122"/>
                <a:ea typeface="微软雅黑" panose="020B0503020204020204" pitchFamily="34" charset="-122"/>
              </a:rPr>
              <a:t>       创建模具，首先，在形状</a:t>
            </a:r>
            <a:r>
              <a:rPr lang="en-US" altLang="zh-CN" dirty="0">
                <a:solidFill>
                  <a:srgbClr val="445469"/>
                </a:solidFill>
                <a:latin typeface="微软雅黑" panose="020B0503020204020204" pitchFamily="34" charset="-122"/>
                <a:ea typeface="微软雅黑" panose="020B0503020204020204" pitchFamily="34" charset="-122"/>
              </a:rPr>
              <a:t>/</a:t>
            </a:r>
            <a:r>
              <a:rPr lang="zh-CN" altLang="en-US" dirty="0">
                <a:solidFill>
                  <a:srgbClr val="445469"/>
                </a:solidFill>
                <a:latin typeface="微软雅黑" panose="020B0503020204020204" pitchFamily="34" charset="-122"/>
                <a:ea typeface="微软雅黑" panose="020B0503020204020204" pitchFamily="34" charset="-122"/>
              </a:rPr>
              <a:t>模具区域中选择更多形状，找到新建模具，形状</a:t>
            </a:r>
            <a:r>
              <a:rPr lang="en-US" altLang="zh-CN" dirty="0">
                <a:solidFill>
                  <a:srgbClr val="445469"/>
                </a:solidFill>
                <a:latin typeface="微软雅黑" panose="020B0503020204020204" pitchFamily="34" charset="-122"/>
                <a:ea typeface="微软雅黑" panose="020B0503020204020204" pitchFamily="34" charset="-122"/>
              </a:rPr>
              <a:t>/</a:t>
            </a:r>
            <a:r>
              <a:rPr lang="zh-CN" altLang="en-US" dirty="0">
                <a:solidFill>
                  <a:srgbClr val="445469"/>
                </a:solidFill>
                <a:latin typeface="微软雅黑" panose="020B0503020204020204" pitchFamily="34" charset="-122"/>
                <a:ea typeface="微软雅黑" panose="020B0503020204020204" pitchFamily="34" charset="-122"/>
              </a:rPr>
              <a:t>模具区域中会发生变化。对于自定义的形状，拖动到新建的模具中，按（</a:t>
            </a:r>
            <a:r>
              <a:rPr lang="en-US" altLang="zh-CN" dirty="0">
                <a:solidFill>
                  <a:srgbClr val="445469"/>
                </a:solidFill>
                <a:latin typeface="微软雅黑" panose="020B0503020204020204" pitchFamily="34" charset="-122"/>
                <a:ea typeface="微软雅黑" panose="020B0503020204020204" pitchFamily="34" charset="-122"/>
              </a:rPr>
              <a:t>ctrl+s</a:t>
            </a:r>
            <a:r>
              <a:rPr lang="zh-CN" altLang="en-US" dirty="0">
                <a:solidFill>
                  <a:srgbClr val="445469"/>
                </a:solidFill>
                <a:latin typeface="微软雅黑" panose="020B0503020204020204" pitchFamily="34" charset="-122"/>
                <a:ea typeface="微软雅黑" panose="020B0503020204020204" pitchFamily="34" charset="-122"/>
              </a:rPr>
              <a:t>）保存模具。</a:t>
            </a:r>
          </a:p>
        </p:txBody>
      </p:sp>
      <p:grpSp>
        <p:nvGrpSpPr>
          <p:cNvPr id="14" name="组合 13"/>
          <p:cNvGrpSpPr/>
          <p:nvPr/>
        </p:nvGrpSpPr>
        <p:grpSpPr>
          <a:xfrm>
            <a:off x="1300480" y="3869055"/>
            <a:ext cx="9211310" cy="1478280"/>
            <a:chOff x="1453" y="7122"/>
            <a:chExt cx="14506" cy="2328"/>
          </a:xfrm>
        </p:grpSpPr>
        <p:grpSp>
          <p:nvGrpSpPr>
            <p:cNvPr id="6" name="组合 5"/>
            <p:cNvGrpSpPr/>
            <p:nvPr/>
          </p:nvGrpSpPr>
          <p:grpSpPr>
            <a:xfrm>
              <a:off x="1453" y="7611"/>
              <a:ext cx="6909" cy="1640"/>
              <a:chOff x="2485" y="6486"/>
              <a:chExt cx="6909" cy="1640"/>
            </a:xfrm>
          </p:grpSpPr>
          <p:pic>
            <p:nvPicPr>
              <p:cNvPr id="4" name="图片 3"/>
              <p:cNvPicPr>
                <a:picLocks noChangeAspect="1"/>
              </p:cNvPicPr>
              <p:nvPr/>
            </p:nvPicPr>
            <p:blipFill>
              <a:blip r:embed="rId3"/>
              <a:stretch>
                <a:fillRect/>
              </a:stretch>
            </p:blipFill>
            <p:spPr>
              <a:xfrm>
                <a:off x="2485" y="6486"/>
                <a:ext cx="3763" cy="1640"/>
              </a:xfrm>
              <a:prstGeom prst="rect">
                <a:avLst/>
              </a:prstGeom>
            </p:spPr>
          </p:pic>
          <p:pic>
            <p:nvPicPr>
              <p:cNvPr id="5" name="图片 4"/>
              <p:cNvPicPr>
                <a:picLocks noChangeAspect="1"/>
              </p:cNvPicPr>
              <p:nvPr/>
            </p:nvPicPr>
            <p:blipFill>
              <a:blip r:embed="rId4"/>
              <a:stretch>
                <a:fillRect/>
              </a:stretch>
            </p:blipFill>
            <p:spPr>
              <a:xfrm>
                <a:off x="6248" y="7643"/>
                <a:ext cx="3147" cy="483"/>
              </a:xfrm>
              <a:prstGeom prst="rect">
                <a:avLst/>
              </a:prstGeom>
            </p:spPr>
          </p:pic>
        </p:grpSp>
        <p:pic>
          <p:nvPicPr>
            <p:cNvPr id="7" name="图片 6"/>
            <p:cNvPicPr>
              <a:picLocks noChangeAspect="1"/>
            </p:cNvPicPr>
            <p:nvPr/>
          </p:nvPicPr>
          <p:blipFill>
            <a:blip r:embed="rId5"/>
            <a:stretch>
              <a:fillRect/>
            </a:stretch>
          </p:blipFill>
          <p:spPr>
            <a:xfrm>
              <a:off x="8603" y="7122"/>
              <a:ext cx="3408" cy="2328"/>
            </a:xfrm>
            <a:prstGeom prst="rect">
              <a:avLst/>
            </a:prstGeom>
          </p:spPr>
        </p:pic>
        <p:cxnSp>
          <p:nvCxnSpPr>
            <p:cNvPr id="8" name="直接箭头连接符 7"/>
            <p:cNvCxnSpPr/>
            <p:nvPr/>
          </p:nvCxnSpPr>
          <p:spPr>
            <a:xfrm flipV="1">
              <a:off x="7302" y="8077"/>
              <a:ext cx="940" cy="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H="1">
              <a:off x="12285" y="8081"/>
              <a:ext cx="1069" cy="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6"/>
            <a:stretch>
              <a:fillRect/>
            </a:stretch>
          </p:blipFill>
          <p:spPr>
            <a:xfrm>
              <a:off x="13919" y="7350"/>
              <a:ext cx="2040" cy="1872"/>
            </a:xfrm>
            <a:prstGeom prst="rect">
              <a:avLst/>
            </a:prstGeom>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rot="2734777" flipH="1">
            <a:off x="-350837" y="176213"/>
            <a:ext cx="765175" cy="828675"/>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1267" name="文本框 2"/>
          <p:cNvSpPr txBox="1"/>
          <p:nvPr/>
        </p:nvSpPr>
        <p:spPr>
          <a:xfrm>
            <a:off x="595313" y="298450"/>
            <a:ext cx="5087937" cy="58356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3200" b="1" dirty="0">
                <a:latin typeface="微软雅黑" panose="020B0503020204020204" pitchFamily="34" charset="-122"/>
                <a:ea typeface="微软雅黑" panose="020B0503020204020204" pitchFamily="34" charset="-122"/>
              </a:rPr>
              <a:t>基本操作介绍</a:t>
            </a:r>
          </a:p>
        </p:txBody>
      </p:sp>
      <p:sp>
        <p:nvSpPr>
          <p:cNvPr id="12" name="矩形 11"/>
          <p:cNvSpPr/>
          <p:nvPr/>
        </p:nvSpPr>
        <p:spPr>
          <a:xfrm>
            <a:off x="595630" y="1228725"/>
            <a:ext cx="6502400" cy="460375"/>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1216025" eaLnBrk="1" hangingPunct="1">
              <a:lnSpc>
                <a:spcPct val="120000"/>
              </a:lnSpc>
              <a:spcBef>
                <a:spcPct val="20000"/>
              </a:spcBef>
              <a:buNone/>
            </a:pPr>
            <a:r>
              <a:rPr lang="zh-CN" altLang="en-US" sz="2000" b="1"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000" b="1"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5</a:t>
            </a:r>
            <a:r>
              <a:rPr lang="zh-CN" altLang="en-US" sz="2000" b="1"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）保存绘图</a:t>
            </a:r>
          </a:p>
        </p:txBody>
      </p:sp>
      <p:sp>
        <p:nvSpPr>
          <p:cNvPr id="10" name="文本框 9"/>
          <p:cNvSpPr txBox="1"/>
          <p:nvPr/>
        </p:nvSpPr>
        <p:spPr>
          <a:xfrm>
            <a:off x="1270000" y="1813560"/>
            <a:ext cx="9420860" cy="755650"/>
          </a:xfrm>
          <a:prstGeom prst="rect">
            <a:avLst/>
          </a:prstGeom>
          <a:noFill/>
        </p:spPr>
        <p:txBody>
          <a:bodyPr wrap="square" rtlCol="0" anchor="t">
            <a:spAutoFit/>
          </a:bodyPr>
          <a:lstStyle/>
          <a:p>
            <a:pPr>
              <a:lnSpc>
                <a:spcPct val="120000"/>
              </a:lnSpc>
            </a:pPr>
            <a:r>
              <a:rPr lang="zh-CN" altLang="en-US" dirty="0">
                <a:solidFill>
                  <a:srgbClr val="445469"/>
                </a:solidFill>
                <a:latin typeface="微软雅黑" panose="020B0503020204020204" pitchFamily="34" charset="-122"/>
                <a:ea typeface="微软雅黑" panose="020B0503020204020204" pitchFamily="34" charset="-122"/>
              </a:rPr>
              <a:t>方法一：按</a:t>
            </a:r>
            <a:r>
              <a:rPr lang="en-US" altLang="zh-CN" dirty="0">
                <a:solidFill>
                  <a:srgbClr val="445469"/>
                </a:solidFill>
                <a:latin typeface="微软雅黑" panose="020B0503020204020204" pitchFamily="34" charset="-122"/>
                <a:ea typeface="微软雅黑" panose="020B0503020204020204" pitchFamily="34" charset="-122"/>
              </a:rPr>
              <a:t>ctrl+s</a:t>
            </a:r>
            <a:r>
              <a:rPr lang="zh-CN" altLang="en-US" dirty="0">
                <a:solidFill>
                  <a:srgbClr val="445469"/>
                </a:solidFill>
                <a:latin typeface="微软雅黑" panose="020B0503020204020204" pitchFamily="34" charset="-122"/>
                <a:ea typeface="微软雅黑" panose="020B0503020204020204" pitchFamily="34" charset="-122"/>
              </a:rPr>
              <a:t>直接保存</a:t>
            </a:r>
          </a:p>
          <a:p>
            <a:pPr>
              <a:lnSpc>
                <a:spcPct val="120000"/>
              </a:lnSpc>
            </a:pPr>
            <a:r>
              <a:rPr lang="zh-CN" altLang="en-US" dirty="0">
                <a:solidFill>
                  <a:srgbClr val="445469"/>
                </a:solidFill>
                <a:latin typeface="微软雅黑" panose="020B0503020204020204" pitchFamily="34" charset="-122"/>
                <a:ea typeface="微软雅黑" panose="020B0503020204020204" pitchFamily="34" charset="-122"/>
              </a:rPr>
              <a:t>方法二：点击文件，点击保存，选择路径进行保存</a:t>
            </a:r>
          </a:p>
        </p:txBody>
      </p:sp>
      <p:grpSp>
        <p:nvGrpSpPr>
          <p:cNvPr id="21" name="组合 20"/>
          <p:cNvGrpSpPr/>
          <p:nvPr/>
        </p:nvGrpSpPr>
        <p:grpSpPr>
          <a:xfrm>
            <a:off x="1115060" y="3403600"/>
            <a:ext cx="4370070" cy="2795270"/>
            <a:chOff x="4163" y="2294"/>
            <a:chExt cx="11328" cy="7644"/>
          </a:xfrm>
        </p:grpSpPr>
        <p:pic>
          <p:nvPicPr>
            <p:cNvPr id="18" name="图片 17"/>
            <p:cNvPicPr>
              <a:picLocks noChangeAspect="1"/>
            </p:cNvPicPr>
            <p:nvPr/>
          </p:nvPicPr>
          <p:blipFill>
            <a:blip r:embed="rId3"/>
            <a:stretch>
              <a:fillRect/>
            </a:stretch>
          </p:blipFill>
          <p:spPr>
            <a:xfrm>
              <a:off x="4163" y="2294"/>
              <a:ext cx="11329" cy="7645"/>
            </a:xfrm>
            <a:prstGeom prst="rect">
              <a:avLst/>
            </a:prstGeom>
          </p:spPr>
        </p:pic>
        <p:sp>
          <p:nvSpPr>
            <p:cNvPr id="19" name="矩形 18"/>
            <p:cNvSpPr/>
            <p:nvPr/>
          </p:nvSpPr>
          <p:spPr>
            <a:xfrm>
              <a:off x="4325" y="3811"/>
              <a:ext cx="1742" cy="2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316" y="2856"/>
              <a:ext cx="3125" cy="3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2" name="图片 21"/>
          <p:cNvPicPr>
            <a:picLocks noChangeAspect="1"/>
          </p:cNvPicPr>
          <p:nvPr/>
        </p:nvPicPr>
        <p:blipFill>
          <a:blip r:embed="rId4"/>
          <a:stretch>
            <a:fillRect/>
          </a:stretch>
        </p:blipFill>
        <p:spPr>
          <a:xfrm>
            <a:off x="5813425" y="3403600"/>
            <a:ext cx="5590540" cy="2795905"/>
          </a:xfrm>
          <a:prstGeom prst="rect">
            <a:avLst/>
          </a:prstGeom>
        </p:spPr>
      </p:pic>
      <p:sp>
        <p:nvSpPr>
          <p:cNvPr id="23" name="矩形 22"/>
          <p:cNvSpPr/>
          <p:nvPr/>
        </p:nvSpPr>
        <p:spPr>
          <a:xfrm>
            <a:off x="1115060" y="2823845"/>
            <a:ext cx="9739630" cy="423545"/>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1216025" eaLnBrk="1" hangingPunct="1">
              <a:lnSpc>
                <a:spcPct val="120000"/>
              </a:lnSpc>
              <a:spcBef>
                <a:spcPct val="20000"/>
              </a:spcBef>
              <a:buNone/>
            </a:pPr>
            <a:r>
              <a:rPr lang="zh-CN" altLang="en-US"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注：绘图不仅可以以</a:t>
            </a:r>
            <a:r>
              <a:rPr lang="en-US"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vsdx</a:t>
            </a:r>
            <a:r>
              <a:rPr lang="zh-CN" altLang="en-US"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文件保存，还可以以</a:t>
            </a:r>
            <a:r>
              <a:rPr lang="en-US" altLang="zh-CN"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pdf</a:t>
            </a:r>
            <a:r>
              <a:rPr lang="zh-CN" altLang="en-US"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jpeg</a:t>
            </a:r>
            <a:r>
              <a:rPr lang="zh-CN" altLang="en-US"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html</a:t>
            </a:r>
            <a:r>
              <a:rPr lang="zh-CN" altLang="en-US"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等形式保存。</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0" y="0"/>
            <a:ext cx="6557963" cy="4414838"/>
            <a:chOff x="-1" y="2"/>
            <a:chExt cx="6557963" cy="4414836"/>
          </a:xfrm>
        </p:grpSpPr>
        <p:sp>
          <p:nvSpPr>
            <p:cNvPr id="6" name="等腰三角形 5"/>
            <p:cNvSpPr/>
            <p:nvPr/>
          </p:nvSpPr>
          <p:spPr>
            <a:xfrm rot="5400000">
              <a:off x="1071563" y="-1071561"/>
              <a:ext cx="4414836" cy="6557963"/>
            </a:xfrm>
            <a:prstGeom prst="triangle">
              <a:avLst>
                <a:gd name="adj" fmla="val 0"/>
              </a:avLst>
            </a:pr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096" name="文本框 7"/>
            <p:cNvSpPr txBox="1"/>
            <p:nvPr/>
          </p:nvSpPr>
          <p:spPr>
            <a:xfrm rot="-2010208">
              <a:off x="233886" y="1443796"/>
              <a:ext cx="3601769" cy="769441"/>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r>
                <a:rPr lang="en-US" altLang="zh-CN" sz="4400" dirty="0">
                  <a:solidFill>
                    <a:schemeClr val="bg1"/>
                  </a:solidFill>
                  <a:latin typeface="微软雅黑" panose="020B0503020204020204" pitchFamily="34" charset="-122"/>
                  <a:ea typeface="微软雅黑" panose="020B0503020204020204" pitchFamily="34" charset="-122"/>
                </a:rPr>
                <a:t>CONTENTS</a:t>
              </a:r>
              <a:endParaRPr lang="zh-CN" altLang="en-US" sz="4400" dirty="0">
                <a:solidFill>
                  <a:schemeClr val="bg1"/>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1743075" y="3516313"/>
            <a:ext cx="4814888" cy="2124075"/>
            <a:chOff x="5635649" y="2119241"/>
            <a:chExt cx="4814912" cy="2124730"/>
          </a:xfrm>
        </p:grpSpPr>
        <p:grpSp>
          <p:nvGrpSpPr>
            <p:cNvPr id="10" name="组合 9"/>
            <p:cNvGrpSpPr/>
            <p:nvPr/>
          </p:nvGrpSpPr>
          <p:grpSpPr>
            <a:xfrm>
              <a:off x="7151928" y="2119241"/>
              <a:ext cx="3298633" cy="489600"/>
              <a:chOff x="4890927" y="1504216"/>
              <a:chExt cx="4772620" cy="489600"/>
            </a:xfrm>
            <a:solidFill>
              <a:srgbClr val="B70F17"/>
            </a:solidFill>
          </p:grpSpPr>
          <p:sp>
            <p:nvSpPr>
              <p:cNvPr id="32" name="矩形 31"/>
              <p:cNvSpPr/>
              <p:nvPr/>
            </p:nvSpPr>
            <p:spPr bwMode="auto">
              <a:xfrm>
                <a:off x="4890927" y="1504216"/>
                <a:ext cx="4772620" cy="489600"/>
              </a:xfrm>
              <a:prstGeom prst="rect">
                <a:avLst/>
              </a:prstGeom>
              <a:grpFill/>
              <a:ln>
                <a:solidFill>
                  <a:schemeClr val="bg1">
                    <a:lumMod val="85000"/>
                  </a:schemeClr>
                </a:solidFill>
              </a:ln>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0" lang="zh-CN" altLang="en-US" sz="1600" b="1"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3" name="Rectangle 6"/>
              <p:cNvSpPr>
                <a:spLocks noChangeArrowheads="1"/>
              </p:cNvSpPr>
              <p:nvPr/>
            </p:nvSpPr>
            <p:spPr bwMode="black">
              <a:xfrm>
                <a:off x="4894443" y="1549991"/>
                <a:ext cx="4765588" cy="39890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UML</a:t>
                </a:r>
                <a:r>
                  <a:rPr kumimoji="0" lang="zh-CN" altLang="en-US" sz="20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工具简介</a:t>
                </a:r>
              </a:p>
            </p:txBody>
          </p:sp>
        </p:grpSp>
        <p:grpSp>
          <p:nvGrpSpPr>
            <p:cNvPr id="11" name="组合 10"/>
            <p:cNvGrpSpPr/>
            <p:nvPr/>
          </p:nvGrpSpPr>
          <p:grpSpPr>
            <a:xfrm>
              <a:off x="5638079" y="2119241"/>
              <a:ext cx="1328685" cy="489600"/>
              <a:chOff x="3099816" y="1613944"/>
              <a:chExt cx="1328685" cy="489600"/>
            </a:xfrm>
            <a:solidFill>
              <a:schemeClr val="bg2">
                <a:lumMod val="90000"/>
              </a:schemeClr>
            </a:solidFill>
          </p:grpSpPr>
          <p:sp>
            <p:nvSpPr>
              <p:cNvPr id="30" name="矩形 29"/>
              <p:cNvSpPr/>
              <p:nvPr/>
            </p:nvSpPr>
            <p:spPr>
              <a:xfrm>
                <a:off x="3099816" y="1613944"/>
                <a:ext cx="1328685" cy="489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1" name="文本框 30"/>
              <p:cNvSpPr txBox="1"/>
              <p:nvPr/>
            </p:nvSpPr>
            <p:spPr>
              <a:xfrm>
                <a:off x="3276145" y="1650973"/>
                <a:ext cx="962086" cy="400110"/>
              </a:xfrm>
              <a:prstGeom prst="rect">
                <a:avLst/>
              </a:prstGeom>
              <a:grp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01</a:t>
                </a:r>
                <a:endPar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grpSp>
        <p:grpSp>
          <p:nvGrpSpPr>
            <p:cNvPr id="12" name="组合 11"/>
            <p:cNvGrpSpPr/>
            <p:nvPr/>
          </p:nvGrpSpPr>
          <p:grpSpPr>
            <a:xfrm>
              <a:off x="7151928" y="2936806"/>
              <a:ext cx="3298633" cy="489600"/>
              <a:chOff x="4890927" y="1504216"/>
              <a:chExt cx="4772620" cy="489600"/>
            </a:xfrm>
            <a:solidFill>
              <a:srgbClr val="B70F17"/>
            </a:solidFill>
          </p:grpSpPr>
          <p:sp>
            <p:nvSpPr>
              <p:cNvPr id="28" name="矩形 27"/>
              <p:cNvSpPr/>
              <p:nvPr/>
            </p:nvSpPr>
            <p:spPr bwMode="auto">
              <a:xfrm>
                <a:off x="4890927" y="1504216"/>
                <a:ext cx="4772620" cy="489600"/>
              </a:xfrm>
              <a:prstGeom prst="rect">
                <a:avLst/>
              </a:prstGeom>
              <a:grpFill/>
              <a:ln>
                <a:solidFill>
                  <a:schemeClr val="bg1">
                    <a:lumMod val="85000"/>
                  </a:schemeClr>
                </a:solidFill>
              </a:ln>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0" lang="zh-CN" altLang="en-US" sz="1600" b="1"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6"/>
              <p:cNvSpPr>
                <a:spLocks noChangeArrowheads="1"/>
              </p:cNvSpPr>
              <p:nvPr/>
            </p:nvSpPr>
            <p:spPr bwMode="black">
              <a:xfrm>
                <a:off x="4894443" y="1549991"/>
                <a:ext cx="4765588" cy="39890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en-US" sz="20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Visio</a:t>
                </a:r>
                <a:r>
                  <a:rPr kumimoji="0" lang="zh-CN" altLang="en-US" sz="20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介绍</a:t>
                </a:r>
              </a:p>
            </p:txBody>
          </p:sp>
        </p:grpSp>
        <p:grpSp>
          <p:nvGrpSpPr>
            <p:cNvPr id="13" name="组合 12"/>
            <p:cNvGrpSpPr/>
            <p:nvPr/>
          </p:nvGrpSpPr>
          <p:grpSpPr>
            <a:xfrm>
              <a:off x="5638079" y="2936806"/>
              <a:ext cx="1328685" cy="489600"/>
              <a:chOff x="3099816" y="1613944"/>
              <a:chExt cx="1328685" cy="489600"/>
            </a:xfrm>
            <a:solidFill>
              <a:schemeClr val="bg2">
                <a:lumMod val="90000"/>
              </a:schemeClr>
            </a:solidFill>
          </p:grpSpPr>
          <p:sp>
            <p:nvSpPr>
              <p:cNvPr id="26" name="矩形 25"/>
              <p:cNvSpPr/>
              <p:nvPr/>
            </p:nvSpPr>
            <p:spPr>
              <a:xfrm>
                <a:off x="3099816" y="1613944"/>
                <a:ext cx="1328685" cy="489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7" name="文本框 26"/>
              <p:cNvSpPr txBox="1"/>
              <p:nvPr/>
            </p:nvSpPr>
            <p:spPr>
              <a:xfrm>
                <a:off x="3276145" y="1650973"/>
                <a:ext cx="962086" cy="400110"/>
              </a:xfrm>
              <a:prstGeom prst="rect">
                <a:avLst/>
              </a:prstGeom>
              <a:grp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02</a:t>
                </a:r>
                <a:endPar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grpSp>
        <p:grpSp>
          <p:nvGrpSpPr>
            <p:cNvPr id="14" name="组合 13"/>
            <p:cNvGrpSpPr/>
            <p:nvPr/>
          </p:nvGrpSpPr>
          <p:grpSpPr>
            <a:xfrm>
              <a:off x="7149498" y="3754371"/>
              <a:ext cx="3298633" cy="489600"/>
              <a:chOff x="4890927" y="1504216"/>
              <a:chExt cx="4772620" cy="489600"/>
            </a:xfrm>
            <a:solidFill>
              <a:srgbClr val="B70F17"/>
            </a:solidFill>
          </p:grpSpPr>
          <p:sp>
            <p:nvSpPr>
              <p:cNvPr id="24" name="矩形 23"/>
              <p:cNvSpPr/>
              <p:nvPr/>
            </p:nvSpPr>
            <p:spPr bwMode="auto">
              <a:xfrm>
                <a:off x="4890927" y="1504216"/>
                <a:ext cx="4772620" cy="489600"/>
              </a:xfrm>
              <a:prstGeom prst="rect">
                <a:avLst/>
              </a:prstGeom>
              <a:grpFill/>
              <a:ln>
                <a:solidFill>
                  <a:schemeClr val="bg1">
                    <a:lumMod val="85000"/>
                  </a:schemeClr>
                </a:solidFill>
              </a:ln>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0" lang="zh-CN" altLang="en-US" sz="1600" b="1"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5" name="Rectangle 6"/>
              <p:cNvSpPr>
                <a:spLocks noChangeArrowheads="1"/>
              </p:cNvSpPr>
              <p:nvPr/>
            </p:nvSpPr>
            <p:spPr bwMode="black">
              <a:xfrm>
                <a:off x="4894443" y="1549991"/>
                <a:ext cx="4765588" cy="39890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en-US" sz="20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Visio</a:t>
                </a:r>
                <a:r>
                  <a:rPr kumimoji="0" lang="zh-CN" altLang="en-US" sz="20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可以实现的图</a:t>
                </a:r>
              </a:p>
            </p:txBody>
          </p:sp>
        </p:grpSp>
        <p:grpSp>
          <p:nvGrpSpPr>
            <p:cNvPr id="15" name="组合 14"/>
            <p:cNvGrpSpPr/>
            <p:nvPr/>
          </p:nvGrpSpPr>
          <p:grpSpPr>
            <a:xfrm>
              <a:off x="5635649" y="3754371"/>
              <a:ext cx="1328685" cy="489600"/>
              <a:chOff x="3099816" y="1613944"/>
              <a:chExt cx="1328685" cy="489600"/>
            </a:xfrm>
            <a:solidFill>
              <a:schemeClr val="bg2">
                <a:lumMod val="90000"/>
              </a:schemeClr>
            </a:solidFill>
          </p:grpSpPr>
          <p:sp>
            <p:nvSpPr>
              <p:cNvPr id="22" name="矩形 21"/>
              <p:cNvSpPr/>
              <p:nvPr/>
            </p:nvSpPr>
            <p:spPr>
              <a:xfrm>
                <a:off x="3099816" y="1613944"/>
                <a:ext cx="1328685" cy="489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3" name="文本框 22"/>
              <p:cNvSpPr txBox="1"/>
              <p:nvPr/>
            </p:nvSpPr>
            <p:spPr>
              <a:xfrm>
                <a:off x="3276145" y="1650973"/>
                <a:ext cx="962086" cy="400110"/>
              </a:xfrm>
              <a:prstGeom prst="rect">
                <a:avLst/>
              </a:prstGeom>
              <a:grp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03</a:t>
                </a:r>
                <a:endPar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2" name="组合 1"/>
          <p:cNvGrpSpPr/>
          <p:nvPr/>
        </p:nvGrpSpPr>
        <p:grpSpPr>
          <a:xfrm>
            <a:off x="7059930" y="2654300"/>
            <a:ext cx="4826000" cy="2985770"/>
            <a:chOff x="11118" y="4180"/>
            <a:chExt cx="7600" cy="4702"/>
          </a:xfrm>
        </p:grpSpPr>
        <p:grpSp>
          <p:nvGrpSpPr>
            <p:cNvPr id="38" name="组合 37"/>
            <p:cNvGrpSpPr/>
            <p:nvPr/>
          </p:nvGrpSpPr>
          <p:grpSpPr>
            <a:xfrm>
              <a:off x="13515" y="6825"/>
              <a:ext cx="5195" cy="771"/>
              <a:chOff x="4890927" y="1504216"/>
              <a:chExt cx="4772620" cy="489600"/>
            </a:xfrm>
            <a:solidFill>
              <a:srgbClr val="B70F17"/>
            </a:solidFill>
          </p:grpSpPr>
          <p:sp>
            <p:nvSpPr>
              <p:cNvPr id="54" name="矩形 53"/>
              <p:cNvSpPr/>
              <p:nvPr/>
            </p:nvSpPr>
            <p:spPr bwMode="auto">
              <a:xfrm>
                <a:off x="4890927" y="1504216"/>
                <a:ext cx="4772620" cy="489600"/>
              </a:xfrm>
              <a:prstGeom prst="rect">
                <a:avLst/>
              </a:prstGeom>
              <a:grpFill/>
              <a:ln>
                <a:solidFill>
                  <a:schemeClr val="bg1">
                    <a:lumMod val="85000"/>
                  </a:schemeClr>
                </a:solidFill>
              </a:ln>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0" lang="zh-CN" altLang="en-US" sz="1600" b="1"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5" name="Rectangle 6"/>
              <p:cNvSpPr>
                <a:spLocks noChangeArrowheads="1"/>
              </p:cNvSpPr>
              <p:nvPr/>
            </p:nvSpPr>
            <p:spPr bwMode="black">
              <a:xfrm>
                <a:off x="4894443" y="1549991"/>
                <a:ext cx="4765588" cy="400199"/>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小组分工及评价</a:t>
                </a:r>
              </a:p>
            </p:txBody>
          </p:sp>
        </p:grpSp>
        <p:grpSp>
          <p:nvGrpSpPr>
            <p:cNvPr id="39" name="组合 38"/>
            <p:cNvGrpSpPr/>
            <p:nvPr/>
          </p:nvGrpSpPr>
          <p:grpSpPr>
            <a:xfrm>
              <a:off x="11131" y="6825"/>
              <a:ext cx="2092" cy="771"/>
              <a:chOff x="3099816" y="1613944"/>
              <a:chExt cx="1328685" cy="489600"/>
            </a:xfrm>
            <a:solidFill>
              <a:schemeClr val="bg2">
                <a:lumMod val="90000"/>
              </a:schemeClr>
            </a:solidFill>
          </p:grpSpPr>
          <p:sp>
            <p:nvSpPr>
              <p:cNvPr id="52" name="矩形 51"/>
              <p:cNvSpPr/>
              <p:nvPr/>
            </p:nvSpPr>
            <p:spPr>
              <a:xfrm>
                <a:off x="3099816" y="1613944"/>
                <a:ext cx="1328685" cy="489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53" name="文本框 52"/>
              <p:cNvSpPr txBox="1"/>
              <p:nvPr/>
            </p:nvSpPr>
            <p:spPr>
              <a:xfrm>
                <a:off x="3276145" y="1650973"/>
                <a:ext cx="962086" cy="398792"/>
              </a:xfrm>
              <a:prstGeom prst="rect">
                <a:avLst/>
              </a:prstGeom>
              <a:grp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06</a:t>
                </a:r>
                <a:endPar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grpSp>
        <p:grpSp>
          <p:nvGrpSpPr>
            <p:cNvPr id="42" name="组合 41"/>
            <p:cNvGrpSpPr/>
            <p:nvPr/>
          </p:nvGrpSpPr>
          <p:grpSpPr>
            <a:xfrm>
              <a:off x="13502" y="8112"/>
              <a:ext cx="5195" cy="771"/>
              <a:chOff x="4890927" y="1504216"/>
              <a:chExt cx="4772620" cy="489600"/>
            </a:xfrm>
            <a:solidFill>
              <a:srgbClr val="B70F17"/>
            </a:solidFill>
          </p:grpSpPr>
          <p:sp>
            <p:nvSpPr>
              <p:cNvPr id="46" name="矩形 45"/>
              <p:cNvSpPr/>
              <p:nvPr/>
            </p:nvSpPr>
            <p:spPr bwMode="auto">
              <a:xfrm>
                <a:off x="4890927" y="1504216"/>
                <a:ext cx="4772620" cy="489600"/>
              </a:xfrm>
              <a:prstGeom prst="rect">
                <a:avLst/>
              </a:prstGeom>
              <a:grpFill/>
              <a:ln>
                <a:solidFill>
                  <a:schemeClr val="bg1">
                    <a:lumMod val="85000"/>
                  </a:schemeClr>
                </a:solidFill>
              </a:ln>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0" lang="zh-CN" altLang="en-US" sz="1600" b="1"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7" name="Rectangle 6"/>
              <p:cNvSpPr>
                <a:spLocks noChangeArrowheads="1"/>
              </p:cNvSpPr>
              <p:nvPr/>
            </p:nvSpPr>
            <p:spPr bwMode="black">
              <a:xfrm>
                <a:off x="4894443" y="1549991"/>
                <a:ext cx="4765588" cy="400199"/>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参考资料</a:t>
                </a:r>
              </a:p>
            </p:txBody>
          </p:sp>
        </p:grpSp>
        <p:grpSp>
          <p:nvGrpSpPr>
            <p:cNvPr id="43" name="组合 42"/>
            <p:cNvGrpSpPr/>
            <p:nvPr/>
          </p:nvGrpSpPr>
          <p:grpSpPr>
            <a:xfrm>
              <a:off x="11118" y="8112"/>
              <a:ext cx="2092" cy="771"/>
              <a:chOff x="3099816" y="1613944"/>
              <a:chExt cx="1328685" cy="489600"/>
            </a:xfrm>
            <a:solidFill>
              <a:schemeClr val="bg2">
                <a:lumMod val="90000"/>
              </a:schemeClr>
            </a:solidFill>
          </p:grpSpPr>
          <p:sp>
            <p:nvSpPr>
              <p:cNvPr id="44" name="矩形 43"/>
              <p:cNvSpPr/>
              <p:nvPr/>
            </p:nvSpPr>
            <p:spPr>
              <a:xfrm>
                <a:off x="3099816" y="1613944"/>
                <a:ext cx="1328685" cy="489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45" name="文本框 44"/>
              <p:cNvSpPr txBox="1"/>
              <p:nvPr/>
            </p:nvSpPr>
            <p:spPr>
              <a:xfrm>
                <a:off x="3276145" y="1650973"/>
                <a:ext cx="962086" cy="398792"/>
              </a:xfrm>
              <a:prstGeom prst="rect">
                <a:avLst/>
              </a:prstGeom>
              <a:grp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07</a:t>
                </a:r>
                <a:endPar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61" name="矩形 60"/>
            <p:cNvSpPr/>
            <p:nvPr/>
          </p:nvSpPr>
          <p:spPr bwMode="auto">
            <a:xfrm>
              <a:off x="13511" y="5538"/>
              <a:ext cx="5195" cy="725"/>
            </a:xfrm>
            <a:prstGeom prst="rect">
              <a:avLst/>
            </a:prstGeom>
            <a:solidFill>
              <a:srgbClr val="B70F17"/>
            </a:solidFill>
            <a:ln>
              <a:solidFill>
                <a:schemeClr val="bg1">
                  <a:lumMod val="85000"/>
                </a:schemeClr>
              </a:solidFill>
            </a:ln>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4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UML</a:t>
              </a:r>
              <a:r>
                <a:rPr kumimoji="0" lang="zh-CN" altLang="en-US" sz="24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工具比较</a:t>
              </a:r>
            </a:p>
          </p:txBody>
        </p:sp>
        <p:sp>
          <p:nvSpPr>
            <p:cNvPr id="62" name="矩形 61"/>
            <p:cNvSpPr/>
            <p:nvPr/>
          </p:nvSpPr>
          <p:spPr bwMode="auto">
            <a:xfrm>
              <a:off x="11129" y="5538"/>
              <a:ext cx="2093" cy="77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05</a:t>
              </a:r>
              <a:endPar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63" name="矩形 62"/>
            <p:cNvSpPr/>
            <p:nvPr/>
          </p:nvSpPr>
          <p:spPr bwMode="auto">
            <a:xfrm>
              <a:off x="13524" y="4180"/>
              <a:ext cx="5195" cy="725"/>
            </a:xfrm>
            <a:prstGeom prst="rect">
              <a:avLst/>
            </a:prstGeom>
            <a:solidFill>
              <a:srgbClr val="B70F17"/>
            </a:solidFill>
            <a:ln>
              <a:solidFill>
                <a:schemeClr val="bg1">
                  <a:lumMod val="85000"/>
                </a:schemeClr>
              </a:solidFill>
            </a:ln>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zh-CN" altLang="en-US" sz="24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双向工程及实现过程</a:t>
              </a:r>
            </a:p>
          </p:txBody>
        </p:sp>
        <p:sp>
          <p:nvSpPr>
            <p:cNvPr id="64" name="矩形 63"/>
            <p:cNvSpPr/>
            <p:nvPr/>
          </p:nvSpPr>
          <p:spPr bwMode="auto">
            <a:xfrm>
              <a:off x="11131" y="4180"/>
              <a:ext cx="2093" cy="77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04</a:t>
              </a:r>
              <a:endPar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000"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000" fill="hold">
                                          <p:stCondLst>
                                            <p:cond delay="0"/>
                                          </p:stCondLst>
                                        </p:cTn>
                                        <p:tgtEl>
                                          <p:spTgt spid="2"/>
                                        </p:tgtEl>
                                        <p:attrNameLst>
                                          <p:attrName>style.visibility</p:attrName>
                                        </p:attrNameLst>
                                      </p:cBhvr>
                                      <p:to>
                                        <p:strVal val="visible"/>
                                      </p:to>
                                    </p:set>
                                    <p:anim calcmode="lin" valueType="num">
                                      <p:cBhvr additive="base">
                                        <p:cTn id="13" dur="1000" fill="hold"/>
                                        <p:tgtEl>
                                          <p:spTgt spid="2"/>
                                        </p:tgtEl>
                                        <p:attrNameLst>
                                          <p:attrName>ppt_x</p:attrName>
                                        </p:attrNameLst>
                                      </p:cBhvr>
                                      <p:tavLst>
                                        <p:tav tm="0">
                                          <p:val>
                                            <p:strVal val="1+#ppt_w/2"/>
                                          </p:val>
                                        </p:tav>
                                        <p:tav tm="100000">
                                          <p:val>
                                            <p:strVal val="#ppt_x"/>
                                          </p:val>
                                        </p:tav>
                                      </p:tavLst>
                                    </p:anim>
                                    <p:anim calcmode="lin" valueType="num">
                                      <p:cBhvr additive="base">
                                        <p:cTn id="14"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rcRect r="18545" b="23085"/>
          <a:stretch>
            <a:fillRect/>
          </a:stretch>
        </p:blipFill>
        <p:spPr>
          <a:xfrm>
            <a:off x="1713230" y="2129790"/>
            <a:ext cx="8766175" cy="4445000"/>
          </a:xfrm>
          <a:prstGeom prst="rect">
            <a:avLst/>
          </a:prstGeom>
        </p:spPr>
      </p:pic>
      <p:sp>
        <p:nvSpPr>
          <p:cNvPr id="2" name="任意多边形 1"/>
          <p:cNvSpPr/>
          <p:nvPr/>
        </p:nvSpPr>
        <p:spPr>
          <a:xfrm rot="2734777" flipH="1">
            <a:off x="-350837" y="176213"/>
            <a:ext cx="765175" cy="828675"/>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1267" name="文本框 2"/>
          <p:cNvSpPr txBox="1"/>
          <p:nvPr/>
        </p:nvSpPr>
        <p:spPr>
          <a:xfrm>
            <a:off x="595313" y="298450"/>
            <a:ext cx="5087937" cy="58356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3200" b="1" dirty="0">
                <a:latin typeface="微软雅黑" panose="020B0503020204020204" pitchFamily="34" charset="-122"/>
                <a:ea typeface="微软雅黑" panose="020B0503020204020204" pitchFamily="34" charset="-122"/>
              </a:rPr>
              <a:t>基本操作介绍</a:t>
            </a:r>
          </a:p>
        </p:txBody>
      </p:sp>
      <p:sp>
        <p:nvSpPr>
          <p:cNvPr id="4" name="文本框 3"/>
          <p:cNvSpPr txBox="1"/>
          <p:nvPr/>
        </p:nvSpPr>
        <p:spPr>
          <a:xfrm>
            <a:off x="1638935" y="1430020"/>
            <a:ext cx="7704455" cy="423545"/>
          </a:xfrm>
          <a:prstGeom prst="rect">
            <a:avLst/>
          </a:prstGeom>
          <a:noFill/>
        </p:spPr>
        <p:txBody>
          <a:bodyPr wrap="square" rtlCol="0">
            <a:spAutoFit/>
          </a:bodyPr>
          <a:lstStyle/>
          <a:p>
            <a:pPr algn="l">
              <a:lnSpc>
                <a:spcPct val="120000"/>
              </a:lnSpc>
            </a:pPr>
            <a:r>
              <a:rPr lang="zh-CN" altLang="en-US" dirty="0">
                <a:solidFill>
                  <a:srgbClr val="445469"/>
                </a:solidFill>
                <a:latin typeface="微软雅黑" panose="020B0503020204020204" pitchFamily="34" charset="-122"/>
                <a:ea typeface="微软雅黑" panose="020B0503020204020204" pitchFamily="34" charset="-122"/>
              </a:rPr>
              <a:t>答案：没有将指针（鼠标）文本状态切换成连接线状态</a:t>
            </a:r>
          </a:p>
        </p:txBody>
      </p:sp>
      <p:sp>
        <p:nvSpPr>
          <p:cNvPr id="9" name="流程图: 过程 8"/>
          <p:cNvSpPr/>
          <p:nvPr/>
        </p:nvSpPr>
        <p:spPr>
          <a:xfrm>
            <a:off x="1194435" y="1155065"/>
            <a:ext cx="9803765" cy="97472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000"/>
              <a:t>问题：我想在绘图区把两枚硬币连接起来，但是点击绘图区域空白的部分一直只弹出文本框，这是为什么呢？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 presetClass="exit" presetSubtype="10" fill="hold" grpId="1" nodeType="clickEffect">
                                  <p:stCondLst>
                                    <p:cond delay="0"/>
                                  </p:stCondLst>
                                  <p:childTnLst>
                                    <p:animEffect transition="out" filter="blinds(horizontal)">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bldLvl="0" animBg="1"/>
      <p:bldP spid="9" grpId="1"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rot="2734777" flipH="1">
            <a:off x="-350837" y="176213"/>
            <a:ext cx="765175" cy="828675"/>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1267" name="文本框 2"/>
          <p:cNvSpPr txBox="1"/>
          <p:nvPr/>
        </p:nvSpPr>
        <p:spPr>
          <a:xfrm>
            <a:off x="595313" y="298450"/>
            <a:ext cx="5087937" cy="58356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3200" b="1" dirty="0">
                <a:latin typeface="微软雅黑" panose="020B0503020204020204" pitchFamily="34" charset="-122"/>
                <a:ea typeface="微软雅黑" panose="020B0503020204020204" pitchFamily="34" charset="-122"/>
              </a:rPr>
              <a:t>Visio</a:t>
            </a:r>
            <a:r>
              <a:rPr lang="zh-CN" altLang="en-US" sz="3200" b="1" dirty="0">
                <a:latin typeface="微软雅黑" panose="020B0503020204020204" pitchFamily="34" charset="-122"/>
                <a:ea typeface="微软雅黑" panose="020B0503020204020204" pitchFamily="34" charset="-122"/>
              </a:rPr>
              <a:t>优势</a:t>
            </a:r>
          </a:p>
        </p:txBody>
      </p:sp>
      <p:grpSp>
        <p:nvGrpSpPr>
          <p:cNvPr id="12" name="组合 11"/>
          <p:cNvGrpSpPr/>
          <p:nvPr/>
        </p:nvGrpSpPr>
        <p:grpSpPr>
          <a:xfrm>
            <a:off x="2264410" y="2811780"/>
            <a:ext cx="7400290" cy="1929130"/>
            <a:chOff x="3046" y="4330"/>
            <a:chExt cx="11654" cy="3038"/>
          </a:xfrm>
        </p:grpSpPr>
        <p:sp>
          <p:nvSpPr>
            <p:cNvPr id="3" name="等腰三角形 2"/>
            <p:cNvSpPr/>
            <p:nvPr/>
          </p:nvSpPr>
          <p:spPr>
            <a:xfrm>
              <a:off x="3046" y="4330"/>
              <a:ext cx="3458" cy="303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t>直观</a:t>
              </a:r>
            </a:p>
          </p:txBody>
        </p:sp>
        <p:sp>
          <p:nvSpPr>
            <p:cNvPr id="4" name="等腰三角形 3"/>
            <p:cNvSpPr/>
            <p:nvPr/>
          </p:nvSpPr>
          <p:spPr>
            <a:xfrm>
              <a:off x="7144" y="4330"/>
              <a:ext cx="3458" cy="303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t>高效</a:t>
              </a:r>
            </a:p>
          </p:txBody>
        </p:sp>
        <p:sp>
          <p:nvSpPr>
            <p:cNvPr id="5" name="等腰三角形 4"/>
            <p:cNvSpPr/>
            <p:nvPr/>
          </p:nvSpPr>
          <p:spPr>
            <a:xfrm>
              <a:off x="11242" y="4330"/>
              <a:ext cx="3458" cy="303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t>可操作</a:t>
              </a:r>
            </a:p>
          </p:txBody>
        </p:sp>
        <p:grpSp>
          <p:nvGrpSpPr>
            <p:cNvPr id="10" name="组合 9"/>
            <p:cNvGrpSpPr/>
            <p:nvPr/>
          </p:nvGrpSpPr>
          <p:grpSpPr>
            <a:xfrm>
              <a:off x="5094" y="4330"/>
              <a:ext cx="3458" cy="3038"/>
              <a:chOff x="5094" y="4330"/>
              <a:chExt cx="3458" cy="3038"/>
            </a:xfrm>
          </p:grpSpPr>
          <p:sp>
            <p:nvSpPr>
              <p:cNvPr id="6" name="等腰三角形 5"/>
              <p:cNvSpPr/>
              <p:nvPr/>
            </p:nvSpPr>
            <p:spPr>
              <a:xfrm rot="10800000">
                <a:off x="5094" y="4330"/>
                <a:ext cx="3458" cy="3038"/>
              </a:xfrm>
              <a:prstGeom prst="triangl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6297" y="4765"/>
                <a:ext cx="1051" cy="580"/>
              </a:xfrm>
              <a:prstGeom prst="rect">
                <a:avLst/>
              </a:prstGeom>
              <a:noFill/>
            </p:spPr>
            <p:txBody>
              <a:bodyPr wrap="square" rtlCol="0">
                <a:spAutoFit/>
              </a:bodyPr>
              <a:lstStyle/>
              <a:p>
                <a:r>
                  <a:rPr lang="zh-CN" altLang="en-US" dirty="0">
                    <a:solidFill>
                      <a:srgbClr val="445469"/>
                    </a:solidFill>
                    <a:latin typeface="微软雅黑" panose="020B0503020204020204" pitchFamily="34" charset="-122"/>
                    <a:ea typeface="微软雅黑" panose="020B0503020204020204" pitchFamily="34" charset="-122"/>
                  </a:rPr>
                  <a:t>专业</a:t>
                </a:r>
              </a:p>
            </p:txBody>
          </p:sp>
        </p:grpSp>
        <p:grpSp>
          <p:nvGrpSpPr>
            <p:cNvPr id="11" name="组合 10"/>
            <p:cNvGrpSpPr/>
            <p:nvPr/>
          </p:nvGrpSpPr>
          <p:grpSpPr>
            <a:xfrm>
              <a:off x="9192" y="4330"/>
              <a:ext cx="3458" cy="3038"/>
              <a:chOff x="9192" y="4330"/>
              <a:chExt cx="3458" cy="3038"/>
            </a:xfrm>
          </p:grpSpPr>
          <p:sp>
            <p:nvSpPr>
              <p:cNvPr id="7" name="等腰三角形 6"/>
              <p:cNvSpPr/>
              <p:nvPr/>
            </p:nvSpPr>
            <p:spPr>
              <a:xfrm rot="10800000">
                <a:off x="9192" y="4330"/>
                <a:ext cx="3458" cy="3038"/>
              </a:xfrm>
              <a:prstGeom prst="triangl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9" name="文本框 8"/>
              <p:cNvSpPr txBox="1"/>
              <p:nvPr/>
            </p:nvSpPr>
            <p:spPr>
              <a:xfrm>
                <a:off x="10390" y="4765"/>
                <a:ext cx="1062" cy="580"/>
              </a:xfrm>
              <a:prstGeom prst="rect">
                <a:avLst/>
              </a:prstGeom>
              <a:noFill/>
            </p:spPr>
            <p:txBody>
              <a:bodyPr wrap="square" rtlCol="0">
                <a:spAutoFit/>
              </a:bodyPr>
              <a:lstStyle/>
              <a:p>
                <a:r>
                  <a:rPr lang="zh-CN" altLang="en-US" dirty="0">
                    <a:solidFill>
                      <a:srgbClr val="445469"/>
                    </a:solidFill>
                    <a:latin typeface="微软雅黑" panose="020B0503020204020204" pitchFamily="34" charset="-122"/>
                    <a:ea typeface="微软雅黑" panose="020B0503020204020204" pitchFamily="34" charset="-122"/>
                  </a:rPr>
                  <a:t>易读</a:t>
                </a:r>
              </a:p>
            </p:txBody>
          </p:sp>
        </p:grpSp>
      </p:grpSp>
      <p:sp>
        <p:nvSpPr>
          <p:cNvPr id="13" name="文本框 12"/>
          <p:cNvSpPr txBox="1"/>
          <p:nvPr/>
        </p:nvSpPr>
        <p:spPr>
          <a:xfrm>
            <a:off x="720090" y="1736090"/>
            <a:ext cx="9420860" cy="395605"/>
          </a:xfrm>
          <a:prstGeom prst="rect">
            <a:avLst/>
          </a:prstGeom>
          <a:noFill/>
        </p:spPr>
        <p:txBody>
          <a:bodyPr wrap="square" rtlCol="0" anchor="t">
            <a:spAutoFit/>
          </a:bodyPr>
          <a:lstStyle/>
          <a:p>
            <a:pPr>
              <a:lnSpc>
                <a:spcPct val="110000"/>
              </a:lnSpc>
            </a:pPr>
            <a:r>
              <a:rPr lang="zh-CN" altLang="en-US" dirty="0">
                <a:solidFill>
                  <a:srgbClr val="445469"/>
                </a:solidFill>
                <a:latin typeface="微软雅黑" panose="020B0503020204020204" pitchFamily="34" charset="-122"/>
                <a:ea typeface="微软雅黑" panose="020B0503020204020204" pitchFamily="34" charset="-122"/>
              </a:rPr>
              <a:t>       </a:t>
            </a:r>
            <a:r>
              <a:rPr lang="en-US" altLang="zh-CN" dirty="0">
                <a:solidFill>
                  <a:srgbClr val="445469"/>
                </a:solidFill>
                <a:latin typeface="微软雅黑" panose="020B0503020204020204" pitchFamily="34" charset="-122"/>
                <a:ea typeface="微软雅黑" panose="020B0503020204020204" pitchFamily="34" charset="-122"/>
              </a:rPr>
              <a:t>Visio</a:t>
            </a:r>
            <a:r>
              <a:rPr lang="zh-CN" altLang="en-US" dirty="0">
                <a:solidFill>
                  <a:srgbClr val="445469"/>
                </a:solidFill>
                <a:latin typeface="微软雅黑" panose="020B0503020204020204" pitchFamily="34" charset="-122"/>
                <a:ea typeface="微软雅黑" panose="020B0503020204020204" pitchFamily="34" charset="-122"/>
              </a:rPr>
              <a:t>相较于其它软件而言，有以下五大优势之处：</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657350" y="2457450"/>
            <a:ext cx="2128838" cy="2128838"/>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2476500" y="2789238"/>
            <a:ext cx="7589838" cy="1636712"/>
            <a:chOff x="2476160" y="2789636"/>
            <a:chExt cx="7590213" cy="1635917"/>
          </a:xfrm>
        </p:grpSpPr>
        <p:sp>
          <p:nvSpPr>
            <p:cNvPr id="11" name="任意多边形 10"/>
            <p:cNvSpPr/>
            <p:nvPr/>
          </p:nvSpPr>
          <p:spPr>
            <a:xfrm>
              <a:off x="2476160" y="2789636"/>
              <a:ext cx="7590213" cy="1635917"/>
            </a:xfrm>
            <a:custGeom>
              <a:avLst/>
              <a:gdLst>
                <a:gd name="connsiteX0" fmla="*/ 0 w 7590213"/>
                <a:gd name="connsiteY0" fmla="*/ 0 h 1635917"/>
                <a:gd name="connsiteX1" fmla="*/ 7590213 w 7590213"/>
                <a:gd name="connsiteY1" fmla="*/ 0 h 1635917"/>
                <a:gd name="connsiteX2" fmla="*/ 7590213 w 7590213"/>
                <a:gd name="connsiteY2" fmla="*/ 1635917 h 1635917"/>
                <a:gd name="connsiteX3" fmla="*/ 1140350 w 7590213"/>
                <a:gd name="connsiteY3" fmla="*/ 1635917 h 1635917"/>
                <a:gd name="connsiteX4" fmla="*/ 0 w 7590213"/>
                <a:gd name="connsiteY4" fmla="*/ 499380 h 1635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0213" h="1635917">
                  <a:moveTo>
                    <a:pt x="0" y="0"/>
                  </a:moveTo>
                  <a:lnTo>
                    <a:pt x="7590213" y="0"/>
                  </a:lnTo>
                  <a:lnTo>
                    <a:pt x="7590213" y="1635917"/>
                  </a:lnTo>
                  <a:lnTo>
                    <a:pt x="1140350" y="1635917"/>
                  </a:lnTo>
                  <a:lnTo>
                    <a:pt x="0" y="499380"/>
                  </a:lnTo>
                  <a:close/>
                </a:path>
              </a:pathLst>
            </a:custGeom>
            <a:solidFill>
              <a:srgbClr val="CA0810"/>
            </a:solidFill>
            <a:ln>
              <a:noFill/>
            </a:ln>
            <a:effectLst>
              <a:innerShdw blurRad="190500" dist="101600" dir="858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322" name="文本框 11"/>
            <p:cNvSpPr txBox="1"/>
            <p:nvPr/>
          </p:nvSpPr>
          <p:spPr>
            <a:xfrm>
              <a:off x="3785913" y="3205723"/>
              <a:ext cx="5523726" cy="583282"/>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r>
                <a:rPr lang="en-US" sz="3200" b="1" dirty="0">
                  <a:solidFill>
                    <a:schemeClr val="bg1"/>
                  </a:solidFill>
                  <a:latin typeface="微软雅黑" panose="020B0503020204020204" pitchFamily="34" charset="-122"/>
                  <a:ea typeface="微软雅黑" panose="020B0503020204020204" pitchFamily="34" charset="-122"/>
                </a:rPr>
                <a:t>Visio</a:t>
              </a:r>
              <a:r>
                <a:rPr lang="zh-CN" altLang="en-US" sz="3200" b="1" dirty="0">
                  <a:solidFill>
                    <a:schemeClr val="bg1"/>
                  </a:solidFill>
                  <a:latin typeface="微软雅黑" panose="020B0503020204020204" pitchFamily="34" charset="-122"/>
                  <a:ea typeface="微软雅黑" panose="020B0503020204020204" pitchFamily="34" charset="-122"/>
                </a:rPr>
                <a:t>可以实现的图</a:t>
              </a:r>
            </a:p>
          </p:txBody>
        </p:sp>
        <p:sp>
          <p:nvSpPr>
            <p:cNvPr id="13" name="矩形 33"/>
            <p:cNvSpPr>
              <a:spLocks noChangeArrowheads="1"/>
            </p:cNvSpPr>
            <p:nvPr/>
          </p:nvSpPr>
          <p:spPr bwMode="auto">
            <a:xfrm>
              <a:off x="3620805" y="3578240"/>
              <a:ext cx="5364427" cy="245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1216025" rtl="0" eaLnBrk="1" fontAlgn="auto" latinLnBrk="0" hangingPunct="1">
                <a:lnSpc>
                  <a:spcPct val="100000"/>
                </a:lnSpc>
                <a:spcBef>
                  <a:spcPct val="20000"/>
                </a:spcBef>
                <a:spcAft>
                  <a:spcPts val="0"/>
                </a:spcAft>
                <a:buClrTx/>
                <a:buSzTx/>
                <a:buFontTx/>
                <a:buNone/>
                <a:defRPr/>
              </a:pPr>
              <a:endParaRPr kumimoji="0" lang="en-US" altLang="zh-CN" sz="16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16" name="组合 15"/>
          <p:cNvGrpSpPr/>
          <p:nvPr/>
        </p:nvGrpSpPr>
        <p:grpSpPr>
          <a:xfrm>
            <a:off x="0" y="2628900"/>
            <a:ext cx="3317875" cy="2155825"/>
            <a:chOff x="0" y="2628900"/>
            <a:chExt cx="3318008" cy="2155448"/>
          </a:xfrm>
        </p:grpSpPr>
        <p:sp>
          <p:nvSpPr>
            <p:cNvPr id="8" name="任意多边形 7"/>
            <p:cNvSpPr/>
            <p:nvPr/>
          </p:nvSpPr>
          <p:spPr>
            <a:xfrm>
              <a:off x="0" y="2628900"/>
              <a:ext cx="2476599" cy="642826"/>
            </a:xfrm>
            <a:custGeom>
              <a:avLst/>
              <a:gdLst>
                <a:gd name="connsiteX0" fmla="*/ 0 w 2476160"/>
                <a:gd name="connsiteY0" fmla="*/ 0 h 642938"/>
                <a:gd name="connsiteX1" fmla="*/ 1831065 w 2476160"/>
                <a:gd name="connsiteY1" fmla="*/ 0 h 642938"/>
                <a:gd name="connsiteX2" fmla="*/ 2476160 w 2476160"/>
                <a:gd name="connsiteY2" fmla="*/ 642938 h 642938"/>
                <a:gd name="connsiteX3" fmla="*/ 0 w 2476160"/>
                <a:gd name="connsiteY3" fmla="*/ 642938 h 642938"/>
              </a:gdLst>
              <a:ahLst/>
              <a:cxnLst>
                <a:cxn ang="0">
                  <a:pos x="connsiteX0" y="connsiteY0"/>
                </a:cxn>
                <a:cxn ang="0">
                  <a:pos x="connsiteX1" y="connsiteY1"/>
                </a:cxn>
                <a:cxn ang="0">
                  <a:pos x="connsiteX2" y="connsiteY2"/>
                </a:cxn>
                <a:cxn ang="0">
                  <a:pos x="connsiteX3" y="connsiteY3"/>
                </a:cxn>
              </a:cxnLst>
              <a:rect l="l" t="t" r="r" b="b"/>
              <a:pathLst>
                <a:path w="2476160" h="642938">
                  <a:moveTo>
                    <a:pt x="0" y="0"/>
                  </a:moveTo>
                  <a:lnTo>
                    <a:pt x="1831065" y="0"/>
                  </a:lnTo>
                  <a:lnTo>
                    <a:pt x="2476160" y="642938"/>
                  </a:lnTo>
                  <a:lnTo>
                    <a:pt x="0" y="642938"/>
                  </a:lnTo>
                  <a:close/>
                </a:path>
              </a:pathLst>
            </a:custGeom>
            <a:solidFill>
              <a:schemeClr val="bg1">
                <a:lumMod val="65000"/>
              </a:schemeClr>
            </a:solidFill>
            <a:ln>
              <a:noFill/>
            </a:ln>
            <a:effectLst>
              <a:outerShdw blurRad="50800" dist="38100" dir="3600000" sx="101000" sy="101000" algn="tl" rotWithShape="0">
                <a:schemeClr val="tx1">
                  <a:alpha val="4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318" name="文本框 14"/>
            <p:cNvSpPr txBox="1"/>
            <p:nvPr/>
          </p:nvSpPr>
          <p:spPr>
            <a:xfrm>
              <a:off x="742950" y="3214688"/>
              <a:ext cx="2575058" cy="156966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9600" b="1" dirty="0">
                  <a:solidFill>
                    <a:srgbClr val="CA0810"/>
                  </a:solidFill>
                  <a:latin typeface="微软雅黑" panose="020B0503020204020204" pitchFamily="34" charset="-122"/>
                  <a:ea typeface="微软雅黑" panose="020B0503020204020204" pitchFamily="34" charset="-122"/>
                </a:rPr>
                <a:t>03</a:t>
              </a:r>
              <a:endParaRPr lang="zh-CN" altLang="en-US" sz="9600" b="1" dirty="0">
                <a:solidFill>
                  <a:srgbClr val="CA081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right)">
                                      <p:cBhvr>
                                        <p:cTn id="7" dur="500"/>
                                        <p:tgtEl>
                                          <p:spTgt spid="16"/>
                                        </p:tgtEl>
                                      </p:cBhvr>
                                    </p:animEffect>
                                  </p:childTnLst>
                                </p:cTn>
                              </p:par>
                              <p:par>
                                <p:cTn id="8" presetID="22" presetClass="entr" presetSubtype="8"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rot="2734777" flipH="1">
            <a:off x="-350837" y="176213"/>
            <a:ext cx="765175" cy="828675"/>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1267" name="文本框 2"/>
          <p:cNvSpPr txBox="1"/>
          <p:nvPr/>
        </p:nvSpPr>
        <p:spPr>
          <a:xfrm>
            <a:off x="595313" y="298450"/>
            <a:ext cx="5087937" cy="58356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3200" b="1" dirty="0">
                <a:latin typeface="微软雅黑" panose="020B0503020204020204" pitchFamily="34" charset="-122"/>
                <a:ea typeface="微软雅黑" panose="020B0503020204020204" pitchFamily="34" charset="-122"/>
              </a:rPr>
              <a:t>组织结构图</a:t>
            </a:r>
          </a:p>
        </p:txBody>
      </p:sp>
      <p:pic>
        <p:nvPicPr>
          <p:cNvPr id="14" name="图片 13"/>
          <p:cNvPicPr>
            <a:picLocks noChangeAspect="1"/>
          </p:cNvPicPr>
          <p:nvPr/>
        </p:nvPicPr>
        <p:blipFill>
          <a:blip r:embed="rId3"/>
          <a:stretch>
            <a:fillRect/>
          </a:stretch>
        </p:blipFill>
        <p:spPr>
          <a:xfrm>
            <a:off x="1805305" y="2573655"/>
            <a:ext cx="8581390" cy="3674110"/>
          </a:xfrm>
          <a:prstGeom prst="rect">
            <a:avLst/>
          </a:prstGeom>
        </p:spPr>
      </p:pic>
      <p:sp>
        <p:nvSpPr>
          <p:cNvPr id="3" name="文本框 2"/>
          <p:cNvSpPr txBox="1"/>
          <p:nvPr/>
        </p:nvSpPr>
        <p:spPr>
          <a:xfrm>
            <a:off x="1186815" y="1298575"/>
            <a:ext cx="9818370" cy="1419860"/>
          </a:xfrm>
          <a:prstGeom prst="rect">
            <a:avLst/>
          </a:prstGeom>
          <a:noFill/>
        </p:spPr>
        <p:txBody>
          <a:bodyPr wrap="square" rtlCol="0" anchor="t">
            <a:spAutoFit/>
          </a:bodyPr>
          <a:lstStyle/>
          <a:p>
            <a:pPr>
              <a:lnSpc>
                <a:spcPct val="120000"/>
              </a:lnSpc>
            </a:pPr>
            <a:r>
              <a:rPr lang="zh-CN" altLang="en-US" dirty="0">
                <a:solidFill>
                  <a:srgbClr val="445469"/>
                </a:solidFill>
                <a:latin typeface="微软雅黑" panose="020B0503020204020204" pitchFamily="34" charset="-122"/>
                <a:ea typeface="微软雅黑" panose="020B0503020204020204" pitchFamily="34" charset="-122"/>
              </a:rPr>
              <a:t>        组织结构图是把一个组织分成若干部分,并且标明各部分之间可能存在的各种关系。这里所说的各种关系包括上下级领导关系、物流关系、资金流关系和资料传递关系等。组织结构图可以使各人清楚自己组织内的工作,加强其参与工作的欲望,其他部门的人员也可以明了,增强组织的协调性。</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rot="2734777" flipH="1">
            <a:off x="-350837" y="176213"/>
            <a:ext cx="765175" cy="828675"/>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1267" name="文本框 2"/>
          <p:cNvSpPr txBox="1"/>
          <p:nvPr/>
        </p:nvSpPr>
        <p:spPr>
          <a:xfrm>
            <a:off x="595313" y="298450"/>
            <a:ext cx="5087937" cy="58356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3200" b="1" dirty="0">
                <a:latin typeface="微软雅黑" panose="020B0503020204020204" pitchFamily="34" charset="-122"/>
                <a:ea typeface="微软雅黑" panose="020B0503020204020204" pitchFamily="34" charset="-122"/>
              </a:rPr>
              <a:t>跨职能流程图</a:t>
            </a:r>
          </a:p>
        </p:txBody>
      </p:sp>
      <p:pic>
        <p:nvPicPr>
          <p:cNvPr id="3" name="图片 2"/>
          <p:cNvPicPr>
            <a:picLocks noChangeAspect="1"/>
          </p:cNvPicPr>
          <p:nvPr/>
        </p:nvPicPr>
        <p:blipFill>
          <a:blip r:embed="rId3"/>
          <a:stretch>
            <a:fillRect/>
          </a:stretch>
        </p:blipFill>
        <p:spPr>
          <a:xfrm>
            <a:off x="1345565" y="2378075"/>
            <a:ext cx="9408795" cy="3810635"/>
          </a:xfrm>
          <a:prstGeom prst="rect">
            <a:avLst/>
          </a:prstGeom>
        </p:spPr>
      </p:pic>
      <p:sp>
        <p:nvSpPr>
          <p:cNvPr id="4" name="文本框 3"/>
          <p:cNvSpPr txBox="1"/>
          <p:nvPr/>
        </p:nvSpPr>
        <p:spPr>
          <a:xfrm>
            <a:off x="1005205" y="1521460"/>
            <a:ext cx="10181590" cy="755650"/>
          </a:xfrm>
          <a:prstGeom prst="rect">
            <a:avLst/>
          </a:prstGeom>
          <a:noFill/>
        </p:spPr>
        <p:txBody>
          <a:bodyPr wrap="square" rtlCol="0" anchor="t">
            <a:spAutoFit/>
          </a:bodyPr>
          <a:lstStyle/>
          <a:p>
            <a:pPr>
              <a:lnSpc>
                <a:spcPct val="120000"/>
              </a:lnSpc>
            </a:pPr>
            <a:r>
              <a:rPr lang="en-US" altLang="zh-CN" dirty="0">
                <a:solidFill>
                  <a:srgbClr val="445469"/>
                </a:solidFill>
                <a:latin typeface="微软雅黑" panose="020B0503020204020204" pitchFamily="34" charset="-122"/>
                <a:ea typeface="微软雅黑" panose="020B0503020204020204" pitchFamily="34" charset="-122"/>
              </a:rPr>
              <a:t>       </a:t>
            </a:r>
            <a:r>
              <a:rPr lang="zh-CN" altLang="en-US" dirty="0">
                <a:solidFill>
                  <a:srgbClr val="445469"/>
                </a:solidFill>
                <a:latin typeface="微软雅黑" panose="020B0503020204020204" pitchFamily="34" charset="-122"/>
                <a:ea typeface="微软雅黑" panose="020B0503020204020204" pitchFamily="34" charset="-122"/>
              </a:rPr>
              <a:t>跨职能流程图显示进程中各步骤之间的关系以及执行它们的职能单位。可以使用跨职能流程图显示一个进程在各部门之间的流程，或者显示一个进程是如何影响公司中的不同职能单位的。</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rot="2734777" flipH="1">
            <a:off x="-350837" y="176213"/>
            <a:ext cx="765175" cy="828675"/>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1267" name="文本框 2"/>
          <p:cNvSpPr txBox="1"/>
          <p:nvPr/>
        </p:nvSpPr>
        <p:spPr>
          <a:xfrm>
            <a:off x="595313" y="298450"/>
            <a:ext cx="5087937" cy="58356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3200" b="1" dirty="0">
                <a:latin typeface="微软雅黑" panose="020B0503020204020204" pitchFamily="34" charset="-122"/>
                <a:ea typeface="微软雅黑" panose="020B0503020204020204" pitchFamily="34" charset="-122"/>
              </a:rPr>
              <a:t>布局结构图</a:t>
            </a:r>
          </a:p>
        </p:txBody>
      </p:sp>
      <p:sp>
        <p:nvSpPr>
          <p:cNvPr id="4" name="文本框 3"/>
          <p:cNvSpPr txBox="1"/>
          <p:nvPr/>
        </p:nvSpPr>
        <p:spPr>
          <a:xfrm>
            <a:off x="1005205" y="1521460"/>
            <a:ext cx="10181590" cy="423545"/>
          </a:xfrm>
          <a:prstGeom prst="rect">
            <a:avLst/>
          </a:prstGeom>
          <a:noFill/>
        </p:spPr>
        <p:txBody>
          <a:bodyPr wrap="square" rtlCol="0" anchor="t">
            <a:spAutoFit/>
          </a:bodyPr>
          <a:lstStyle/>
          <a:p>
            <a:pPr>
              <a:lnSpc>
                <a:spcPct val="120000"/>
              </a:lnSpc>
            </a:pPr>
            <a:r>
              <a:rPr lang="en-US" altLang="zh-CN" dirty="0">
                <a:solidFill>
                  <a:srgbClr val="445469"/>
                </a:solidFill>
                <a:latin typeface="微软雅黑" panose="020B0503020204020204" pitchFamily="34" charset="-122"/>
                <a:ea typeface="微软雅黑" panose="020B0503020204020204" pitchFamily="34" charset="-122"/>
              </a:rPr>
              <a:t>       </a:t>
            </a:r>
            <a:r>
              <a:rPr lang="zh-CN" altLang="en-US" dirty="0">
                <a:solidFill>
                  <a:srgbClr val="445469"/>
                </a:solidFill>
                <a:latin typeface="微软雅黑" panose="020B0503020204020204" pitchFamily="34" charset="-122"/>
                <a:ea typeface="微软雅黑" panose="020B0503020204020204" pitchFamily="34" charset="-122"/>
              </a:rPr>
              <a:t>布局结构图不仅指的是一间房间的具体的布局结构，而且也指电子器件元件的构成方式。</a:t>
            </a:r>
          </a:p>
        </p:txBody>
      </p:sp>
      <p:pic>
        <p:nvPicPr>
          <p:cNvPr id="5" name="图片 4"/>
          <p:cNvPicPr>
            <a:picLocks noChangeAspect="1"/>
          </p:cNvPicPr>
          <p:nvPr/>
        </p:nvPicPr>
        <p:blipFill>
          <a:blip r:embed="rId3"/>
          <a:stretch>
            <a:fillRect/>
          </a:stretch>
        </p:blipFill>
        <p:spPr>
          <a:xfrm>
            <a:off x="1201420" y="2452370"/>
            <a:ext cx="4907915" cy="3070860"/>
          </a:xfrm>
          <a:prstGeom prst="rect">
            <a:avLst/>
          </a:prstGeom>
        </p:spPr>
      </p:pic>
      <p:pic>
        <p:nvPicPr>
          <p:cNvPr id="6" name="图片 5"/>
          <p:cNvPicPr>
            <a:picLocks noChangeAspect="1"/>
          </p:cNvPicPr>
          <p:nvPr/>
        </p:nvPicPr>
        <p:blipFill>
          <a:blip r:embed="rId4"/>
          <a:stretch>
            <a:fillRect/>
          </a:stretch>
        </p:blipFill>
        <p:spPr>
          <a:xfrm>
            <a:off x="6313805" y="2677795"/>
            <a:ext cx="4384675" cy="262001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rot="2734777" flipH="1">
            <a:off x="-350837" y="176213"/>
            <a:ext cx="765175" cy="828675"/>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5123" name="文本框 2"/>
          <p:cNvSpPr txBox="1"/>
          <p:nvPr/>
        </p:nvSpPr>
        <p:spPr>
          <a:xfrm>
            <a:off x="594678" y="298450"/>
            <a:ext cx="7805737" cy="583565"/>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3200" b="1" dirty="0">
                <a:latin typeface="微软雅黑" panose="020B0503020204020204" pitchFamily="34" charset="-122"/>
                <a:ea typeface="微软雅黑" panose="020B0503020204020204" pitchFamily="34" charset="-122"/>
              </a:rPr>
              <a:t>系统结构图</a:t>
            </a:r>
          </a:p>
        </p:txBody>
      </p:sp>
      <p:sp>
        <p:nvSpPr>
          <p:cNvPr id="12" name="矩形 11"/>
          <p:cNvSpPr/>
          <p:nvPr/>
        </p:nvSpPr>
        <p:spPr>
          <a:xfrm>
            <a:off x="1035050" y="1257935"/>
            <a:ext cx="9862820" cy="75565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1216025" eaLnBrk="1" hangingPunct="1">
              <a:lnSpc>
                <a:spcPct val="120000"/>
              </a:lnSpc>
              <a:spcBef>
                <a:spcPct val="20000"/>
              </a:spcBef>
              <a:buNone/>
            </a:pPr>
            <a:r>
              <a:rPr lang="en-US" altLang="zh-CN"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这里的系统结构图表示现实生活中一个系统是如何组织架构的，我们可以用</a:t>
            </a:r>
            <a:r>
              <a:rPr lang="en-US" altLang="zh-CN"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Visio</a:t>
            </a:r>
            <a:r>
              <a:rPr lang="zh-CN" altLang="en-US"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可以作出现实生活中存在的系统的结构图：</a:t>
            </a:r>
          </a:p>
        </p:txBody>
      </p:sp>
      <p:pic>
        <p:nvPicPr>
          <p:cNvPr id="4" name="图片 3"/>
          <p:cNvPicPr>
            <a:picLocks noChangeAspect="1"/>
          </p:cNvPicPr>
          <p:nvPr/>
        </p:nvPicPr>
        <p:blipFill>
          <a:blip r:embed="rId3"/>
          <a:stretch>
            <a:fillRect/>
          </a:stretch>
        </p:blipFill>
        <p:spPr>
          <a:xfrm>
            <a:off x="594995" y="2013585"/>
            <a:ext cx="5546725" cy="2758440"/>
          </a:xfrm>
          <a:prstGeom prst="rect">
            <a:avLst/>
          </a:prstGeom>
        </p:spPr>
      </p:pic>
      <p:pic>
        <p:nvPicPr>
          <p:cNvPr id="5" name="图片 4"/>
          <p:cNvPicPr>
            <a:picLocks noChangeAspect="1"/>
          </p:cNvPicPr>
          <p:nvPr/>
        </p:nvPicPr>
        <p:blipFill>
          <a:blip r:embed="rId4"/>
          <a:stretch>
            <a:fillRect/>
          </a:stretch>
        </p:blipFill>
        <p:spPr>
          <a:xfrm>
            <a:off x="6356985" y="1758315"/>
            <a:ext cx="4761230" cy="3096260"/>
          </a:xfrm>
          <a:prstGeom prst="rect">
            <a:avLst/>
          </a:prstGeom>
        </p:spPr>
      </p:pic>
      <p:sp>
        <p:nvSpPr>
          <p:cNvPr id="13" name="文本框 12"/>
          <p:cNvSpPr txBox="1"/>
          <p:nvPr/>
        </p:nvSpPr>
        <p:spPr>
          <a:xfrm>
            <a:off x="1385570" y="4854575"/>
            <a:ext cx="9420860" cy="395605"/>
          </a:xfrm>
          <a:prstGeom prst="rect">
            <a:avLst/>
          </a:prstGeom>
          <a:noFill/>
        </p:spPr>
        <p:txBody>
          <a:bodyPr wrap="square" rtlCol="0" anchor="t">
            <a:spAutoFit/>
          </a:bodyPr>
          <a:lstStyle/>
          <a:p>
            <a:pPr>
              <a:lnSpc>
                <a:spcPct val="110000"/>
              </a:lnSpc>
            </a:pPr>
            <a:r>
              <a:rPr lang="zh-CN" altLang="en-US" dirty="0">
                <a:solidFill>
                  <a:srgbClr val="445469"/>
                </a:solidFill>
                <a:latin typeface="微软雅黑" panose="020B0503020204020204" pitchFamily="34" charset="-122"/>
                <a:ea typeface="微软雅黑" panose="020B0503020204020204" pitchFamily="34" charset="-122"/>
              </a:rPr>
              <a:t>             智能加工系统</a:t>
            </a:r>
            <a:r>
              <a:rPr lang="zh-CN" altLang="en-US" dirty="0">
                <a:solidFill>
                  <a:srgbClr val="445469"/>
                </a:solidFill>
                <a:latin typeface="微软雅黑" panose="020B0503020204020204" pitchFamily="34" charset="-122"/>
                <a:ea typeface="微软雅黑" panose="020B0503020204020204" pitchFamily="34" charset="-122"/>
                <a:sym typeface="+mn-ea"/>
              </a:rPr>
              <a:t>结构图                      </a:t>
            </a:r>
            <a:r>
              <a:rPr lang="zh-CN" altLang="en-US" dirty="0">
                <a:solidFill>
                  <a:srgbClr val="445469"/>
                </a:solidFill>
                <a:latin typeface="微软雅黑" panose="020B0503020204020204" pitchFamily="34" charset="-122"/>
                <a:ea typeface="微软雅黑" panose="020B0503020204020204" pitchFamily="34" charset="-122"/>
              </a:rPr>
              <a:t>                               系泊系统结构图</a:t>
            </a:r>
          </a:p>
        </p:txBody>
      </p:sp>
      <p:sp>
        <p:nvSpPr>
          <p:cNvPr id="6" name="流程图: 过程 5"/>
          <p:cNvSpPr/>
          <p:nvPr/>
        </p:nvSpPr>
        <p:spPr>
          <a:xfrm>
            <a:off x="1064895" y="4854575"/>
            <a:ext cx="9832975" cy="7258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抢答题：这两个结构图的名字叫作什么（或对应系统的作用是什么）？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rot="2734777" flipH="1">
            <a:off x="-350837" y="176213"/>
            <a:ext cx="765175" cy="828675"/>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1267" name="文本框 2"/>
          <p:cNvSpPr txBox="1"/>
          <p:nvPr/>
        </p:nvSpPr>
        <p:spPr>
          <a:xfrm>
            <a:off x="595313" y="298450"/>
            <a:ext cx="5087937" cy="58356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sz="3200" b="1" dirty="0">
                <a:latin typeface="微软雅黑" panose="020B0503020204020204" pitchFamily="34" charset="-122"/>
                <a:ea typeface="微软雅黑" panose="020B0503020204020204" pitchFamily="34" charset="-122"/>
              </a:rPr>
              <a:t>UML</a:t>
            </a:r>
            <a:r>
              <a:rPr lang="zh-CN" altLang="en-US" sz="3200" b="1" dirty="0">
                <a:latin typeface="微软雅黑" panose="020B0503020204020204" pitchFamily="34" charset="-122"/>
                <a:ea typeface="微软雅黑" panose="020B0503020204020204" pitchFamily="34" charset="-122"/>
              </a:rPr>
              <a:t>之用例图</a:t>
            </a:r>
          </a:p>
        </p:txBody>
      </p:sp>
      <p:sp>
        <p:nvSpPr>
          <p:cNvPr id="13" name="文本框 12"/>
          <p:cNvSpPr txBox="1"/>
          <p:nvPr/>
        </p:nvSpPr>
        <p:spPr>
          <a:xfrm>
            <a:off x="1148080" y="1703705"/>
            <a:ext cx="9697720" cy="755650"/>
          </a:xfrm>
          <a:prstGeom prst="rect">
            <a:avLst/>
          </a:prstGeom>
          <a:noFill/>
        </p:spPr>
        <p:txBody>
          <a:bodyPr wrap="square" rtlCol="0" anchor="t">
            <a:spAutoFit/>
          </a:bodyPr>
          <a:lstStyle/>
          <a:p>
            <a:pPr>
              <a:lnSpc>
                <a:spcPct val="120000"/>
              </a:lnSpc>
            </a:pPr>
            <a:r>
              <a:rPr lang="zh-CN" altLang="en-US" b="1" dirty="0">
                <a:solidFill>
                  <a:srgbClr val="445469"/>
                </a:solidFill>
                <a:latin typeface="微软雅黑" panose="020B0503020204020204" pitchFamily="34" charset="-122"/>
                <a:ea typeface="微软雅黑" panose="020B0503020204020204" pitchFamily="34" charset="-122"/>
              </a:rPr>
              <a:t>描述：</a:t>
            </a:r>
            <a:r>
              <a:rPr lang="zh-CN" altLang="en-US" dirty="0">
                <a:solidFill>
                  <a:srgbClr val="445469"/>
                </a:solidFill>
                <a:latin typeface="微软雅黑" panose="020B0503020204020204" pitchFamily="34" charset="-122"/>
                <a:ea typeface="微软雅黑" panose="020B0503020204020204" pitchFamily="34" charset="-122"/>
              </a:rPr>
              <a:t>任何使用者均能查看价格，顾客能执行购买功能，送货员可以通过登录系统查询售货机内的信息并可取钱、添加饮料</a:t>
            </a:r>
          </a:p>
        </p:txBody>
      </p:sp>
      <p:pic>
        <p:nvPicPr>
          <p:cNvPr id="15" name="图片 14"/>
          <p:cNvPicPr>
            <a:picLocks noChangeAspect="1"/>
          </p:cNvPicPr>
          <p:nvPr/>
        </p:nvPicPr>
        <p:blipFill>
          <a:blip r:embed="rId3"/>
          <a:stretch>
            <a:fillRect/>
          </a:stretch>
        </p:blipFill>
        <p:spPr>
          <a:xfrm>
            <a:off x="2091055" y="2459355"/>
            <a:ext cx="7811770" cy="329311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rot="2734777" flipH="1">
            <a:off x="-350837" y="176213"/>
            <a:ext cx="765175" cy="828675"/>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1267" name="文本框 2"/>
          <p:cNvSpPr txBox="1"/>
          <p:nvPr/>
        </p:nvSpPr>
        <p:spPr>
          <a:xfrm>
            <a:off x="595313" y="298450"/>
            <a:ext cx="5087937" cy="58356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sz="3200" b="1" dirty="0">
                <a:latin typeface="微软雅黑" panose="020B0503020204020204" pitchFamily="34" charset="-122"/>
                <a:ea typeface="微软雅黑" panose="020B0503020204020204" pitchFamily="34" charset="-122"/>
              </a:rPr>
              <a:t>UML</a:t>
            </a:r>
            <a:r>
              <a:rPr lang="zh-CN" altLang="en-US" sz="3200" b="1" dirty="0">
                <a:latin typeface="微软雅黑" panose="020B0503020204020204" pitchFamily="34" charset="-122"/>
                <a:ea typeface="微软雅黑" panose="020B0503020204020204" pitchFamily="34" charset="-122"/>
              </a:rPr>
              <a:t>之类图</a:t>
            </a:r>
          </a:p>
        </p:txBody>
      </p:sp>
      <p:sp>
        <p:nvSpPr>
          <p:cNvPr id="13" name="文本框 12"/>
          <p:cNvSpPr txBox="1"/>
          <p:nvPr/>
        </p:nvSpPr>
        <p:spPr>
          <a:xfrm>
            <a:off x="1490345" y="1620520"/>
            <a:ext cx="9211945" cy="755650"/>
          </a:xfrm>
          <a:prstGeom prst="rect">
            <a:avLst/>
          </a:prstGeom>
          <a:noFill/>
        </p:spPr>
        <p:txBody>
          <a:bodyPr wrap="square" rtlCol="0" anchor="t">
            <a:spAutoFit/>
          </a:bodyPr>
          <a:lstStyle/>
          <a:p>
            <a:pPr>
              <a:lnSpc>
                <a:spcPct val="120000"/>
              </a:lnSpc>
            </a:pPr>
            <a:r>
              <a:rPr lang="zh-CN" altLang="en-US" b="1" dirty="0">
                <a:solidFill>
                  <a:srgbClr val="445469"/>
                </a:solidFill>
                <a:latin typeface="微软雅黑" panose="020B0503020204020204" pitchFamily="34" charset="-122"/>
                <a:ea typeface="微软雅黑" panose="020B0503020204020204" pitchFamily="34" charset="-122"/>
              </a:rPr>
              <a:t>描述：</a:t>
            </a:r>
            <a:r>
              <a:rPr lang="zh-CN" altLang="en-US" dirty="0">
                <a:solidFill>
                  <a:srgbClr val="445469"/>
                </a:solidFill>
                <a:latin typeface="微软雅黑" panose="020B0503020204020204" pitchFamily="34" charset="-122"/>
                <a:ea typeface="微软雅黑" panose="020B0503020204020204" pitchFamily="34" charset="-122"/>
              </a:rPr>
              <a:t>任何使用者均能查看价格，顾客能执行购买功能，送货员可以通过登录系统查询售货机内的信息并可取钱、添加饮料</a:t>
            </a:r>
          </a:p>
        </p:txBody>
      </p:sp>
      <p:pic>
        <p:nvPicPr>
          <p:cNvPr id="5" name="图片 4"/>
          <p:cNvPicPr>
            <a:picLocks noChangeAspect="1"/>
          </p:cNvPicPr>
          <p:nvPr/>
        </p:nvPicPr>
        <p:blipFill>
          <a:blip r:embed="rId3"/>
          <a:stretch>
            <a:fillRect/>
          </a:stretch>
        </p:blipFill>
        <p:spPr>
          <a:xfrm>
            <a:off x="2755900" y="2458085"/>
            <a:ext cx="7028815" cy="366268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rot="2734777" flipH="1">
            <a:off x="-350837" y="176213"/>
            <a:ext cx="765175" cy="828675"/>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1267" name="文本框 2"/>
          <p:cNvSpPr txBox="1"/>
          <p:nvPr/>
        </p:nvSpPr>
        <p:spPr>
          <a:xfrm>
            <a:off x="595313" y="298450"/>
            <a:ext cx="5087937" cy="58356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sz="3200" b="1" dirty="0">
                <a:latin typeface="微软雅黑" panose="020B0503020204020204" pitchFamily="34" charset="-122"/>
                <a:ea typeface="微软雅黑" panose="020B0503020204020204" pitchFamily="34" charset="-122"/>
              </a:rPr>
              <a:t>UML</a:t>
            </a:r>
            <a:r>
              <a:rPr lang="zh-CN" altLang="en-US" sz="3200" b="1" dirty="0">
                <a:latin typeface="微软雅黑" panose="020B0503020204020204" pitchFamily="34" charset="-122"/>
                <a:ea typeface="微软雅黑" panose="020B0503020204020204" pitchFamily="34" charset="-122"/>
              </a:rPr>
              <a:t>之序列图</a:t>
            </a:r>
          </a:p>
        </p:txBody>
      </p:sp>
      <p:sp>
        <p:nvSpPr>
          <p:cNvPr id="13" name="文本框 12"/>
          <p:cNvSpPr txBox="1"/>
          <p:nvPr/>
        </p:nvSpPr>
        <p:spPr>
          <a:xfrm>
            <a:off x="927100" y="1889125"/>
            <a:ext cx="4424045" cy="1419860"/>
          </a:xfrm>
          <a:prstGeom prst="rect">
            <a:avLst/>
          </a:prstGeom>
          <a:noFill/>
        </p:spPr>
        <p:txBody>
          <a:bodyPr wrap="square" rtlCol="0" anchor="t">
            <a:spAutoFit/>
          </a:bodyPr>
          <a:lstStyle/>
          <a:p>
            <a:pPr>
              <a:lnSpc>
                <a:spcPct val="120000"/>
              </a:lnSpc>
            </a:pPr>
            <a:r>
              <a:rPr lang="zh-CN" altLang="en-US" b="1" dirty="0">
                <a:solidFill>
                  <a:srgbClr val="445469"/>
                </a:solidFill>
                <a:latin typeface="微软雅黑" panose="020B0503020204020204" pitchFamily="34" charset="-122"/>
                <a:ea typeface="微软雅黑" panose="020B0503020204020204" pitchFamily="34" charset="-122"/>
              </a:rPr>
              <a:t>描述：（顾客购买饮料）</a:t>
            </a:r>
            <a:r>
              <a:rPr lang="zh-CN" altLang="en-US" dirty="0">
                <a:solidFill>
                  <a:srgbClr val="445469"/>
                </a:solidFill>
                <a:latin typeface="微软雅黑" panose="020B0503020204020204" pitchFamily="34" charset="-122"/>
                <a:ea typeface="微软雅黑" panose="020B0503020204020204" pitchFamily="34" charset="-122"/>
              </a:rPr>
              <a:t>顾客投币选择购买饮料，系统判断饮料是否可售、所投钱币是否足够、是否需要找零，再退钱或出货找零。</a:t>
            </a:r>
          </a:p>
        </p:txBody>
      </p:sp>
      <p:pic>
        <p:nvPicPr>
          <p:cNvPr id="4" name="图片 3"/>
          <p:cNvPicPr>
            <a:picLocks noChangeAspect="1"/>
          </p:cNvPicPr>
          <p:nvPr/>
        </p:nvPicPr>
        <p:blipFill>
          <a:blip r:embed="rId3"/>
          <a:stretch>
            <a:fillRect/>
          </a:stretch>
        </p:blipFill>
        <p:spPr>
          <a:xfrm>
            <a:off x="5547995" y="1153795"/>
            <a:ext cx="5753100" cy="48736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657350" y="2457450"/>
            <a:ext cx="2128838" cy="2128838"/>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2476500" y="2789238"/>
            <a:ext cx="7589838" cy="1636712"/>
            <a:chOff x="2476160" y="2789636"/>
            <a:chExt cx="7590213" cy="1635917"/>
          </a:xfrm>
        </p:grpSpPr>
        <p:sp>
          <p:nvSpPr>
            <p:cNvPr id="11" name="任意多边形 10"/>
            <p:cNvSpPr/>
            <p:nvPr/>
          </p:nvSpPr>
          <p:spPr>
            <a:xfrm>
              <a:off x="2476160" y="2789636"/>
              <a:ext cx="7590213" cy="1635917"/>
            </a:xfrm>
            <a:custGeom>
              <a:avLst/>
              <a:gdLst>
                <a:gd name="connsiteX0" fmla="*/ 0 w 7590213"/>
                <a:gd name="connsiteY0" fmla="*/ 0 h 1635917"/>
                <a:gd name="connsiteX1" fmla="*/ 7590213 w 7590213"/>
                <a:gd name="connsiteY1" fmla="*/ 0 h 1635917"/>
                <a:gd name="connsiteX2" fmla="*/ 7590213 w 7590213"/>
                <a:gd name="connsiteY2" fmla="*/ 1635917 h 1635917"/>
                <a:gd name="connsiteX3" fmla="*/ 1140350 w 7590213"/>
                <a:gd name="connsiteY3" fmla="*/ 1635917 h 1635917"/>
                <a:gd name="connsiteX4" fmla="*/ 0 w 7590213"/>
                <a:gd name="connsiteY4" fmla="*/ 499380 h 1635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0213" h="1635917">
                  <a:moveTo>
                    <a:pt x="0" y="0"/>
                  </a:moveTo>
                  <a:lnTo>
                    <a:pt x="7590213" y="0"/>
                  </a:lnTo>
                  <a:lnTo>
                    <a:pt x="7590213" y="1635917"/>
                  </a:lnTo>
                  <a:lnTo>
                    <a:pt x="1140350" y="1635917"/>
                  </a:lnTo>
                  <a:lnTo>
                    <a:pt x="0" y="499380"/>
                  </a:lnTo>
                  <a:close/>
                </a:path>
              </a:pathLst>
            </a:custGeom>
            <a:solidFill>
              <a:srgbClr val="CA0810"/>
            </a:solidFill>
            <a:ln>
              <a:noFill/>
            </a:ln>
            <a:effectLst>
              <a:innerShdw blurRad="190500" dist="101600" dir="858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106" name="文本框 11"/>
            <p:cNvSpPr txBox="1"/>
            <p:nvPr/>
          </p:nvSpPr>
          <p:spPr>
            <a:xfrm>
              <a:off x="3785913" y="3205723"/>
              <a:ext cx="5523726" cy="58477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r>
                <a:rPr lang="en-US" altLang="zh-CN" sz="3200" b="1" dirty="0">
                  <a:solidFill>
                    <a:schemeClr val="bg1"/>
                  </a:solidFill>
                  <a:latin typeface="微软雅黑" panose="020B0503020204020204" pitchFamily="34" charset="-122"/>
                  <a:ea typeface="微软雅黑" panose="020B0503020204020204" pitchFamily="34" charset="-122"/>
                </a:rPr>
                <a:t>UML</a:t>
              </a:r>
              <a:r>
                <a:rPr lang="zh-CN" altLang="en-US" sz="3200" b="1" dirty="0">
                  <a:solidFill>
                    <a:schemeClr val="bg1"/>
                  </a:solidFill>
                  <a:latin typeface="微软雅黑" panose="020B0503020204020204" pitchFamily="34" charset="-122"/>
                  <a:ea typeface="微软雅黑" panose="020B0503020204020204" pitchFamily="34" charset="-122"/>
                </a:rPr>
                <a:t>工具简介</a:t>
              </a:r>
            </a:p>
          </p:txBody>
        </p:sp>
        <p:sp>
          <p:nvSpPr>
            <p:cNvPr id="13" name="矩形 33"/>
            <p:cNvSpPr>
              <a:spLocks noChangeArrowheads="1"/>
            </p:cNvSpPr>
            <p:nvPr/>
          </p:nvSpPr>
          <p:spPr bwMode="auto">
            <a:xfrm>
              <a:off x="3620805" y="3578240"/>
              <a:ext cx="5364427" cy="245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1216025" rtl="0" eaLnBrk="1" fontAlgn="auto" latinLnBrk="0" hangingPunct="1">
                <a:lnSpc>
                  <a:spcPct val="100000"/>
                </a:lnSpc>
                <a:spcBef>
                  <a:spcPct val="20000"/>
                </a:spcBef>
                <a:spcAft>
                  <a:spcPts val="0"/>
                </a:spcAft>
                <a:buClrTx/>
                <a:buSzTx/>
                <a:buFontTx/>
                <a:buNone/>
                <a:defRPr/>
              </a:pPr>
              <a:endParaRPr kumimoji="0" lang="en-US" altLang="zh-CN" sz="16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16" name="组合 15"/>
          <p:cNvGrpSpPr/>
          <p:nvPr/>
        </p:nvGrpSpPr>
        <p:grpSpPr>
          <a:xfrm>
            <a:off x="0" y="2628900"/>
            <a:ext cx="3317875" cy="2155825"/>
            <a:chOff x="0" y="2628900"/>
            <a:chExt cx="3318008" cy="2155448"/>
          </a:xfrm>
        </p:grpSpPr>
        <p:sp>
          <p:nvSpPr>
            <p:cNvPr id="8" name="任意多边形 7"/>
            <p:cNvSpPr/>
            <p:nvPr/>
          </p:nvSpPr>
          <p:spPr>
            <a:xfrm>
              <a:off x="0" y="2628900"/>
              <a:ext cx="2476599" cy="642826"/>
            </a:xfrm>
            <a:custGeom>
              <a:avLst/>
              <a:gdLst>
                <a:gd name="connsiteX0" fmla="*/ 0 w 2476160"/>
                <a:gd name="connsiteY0" fmla="*/ 0 h 642938"/>
                <a:gd name="connsiteX1" fmla="*/ 1831065 w 2476160"/>
                <a:gd name="connsiteY1" fmla="*/ 0 h 642938"/>
                <a:gd name="connsiteX2" fmla="*/ 2476160 w 2476160"/>
                <a:gd name="connsiteY2" fmla="*/ 642938 h 642938"/>
                <a:gd name="connsiteX3" fmla="*/ 0 w 2476160"/>
                <a:gd name="connsiteY3" fmla="*/ 642938 h 642938"/>
              </a:gdLst>
              <a:ahLst/>
              <a:cxnLst>
                <a:cxn ang="0">
                  <a:pos x="connsiteX0" y="connsiteY0"/>
                </a:cxn>
                <a:cxn ang="0">
                  <a:pos x="connsiteX1" y="connsiteY1"/>
                </a:cxn>
                <a:cxn ang="0">
                  <a:pos x="connsiteX2" y="connsiteY2"/>
                </a:cxn>
                <a:cxn ang="0">
                  <a:pos x="connsiteX3" y="connsiteY3"/>
                </a:cxn>
              </a:cxnLst>
              <a:rect l="l" t="t" r="r" b="b"/>
              <a:pathLst>
                <a:path w="2476160" h="642938">
                  <a:moveTo>
                    <a:pt x="0" y="0"/>
                  </a:moveTo>
                  <a:lnTo>
                    <a:pt x="1831065" y="0"/>
                  </a:lnTo>
                  <a:lnTo>
                    <a:pt x="2476160" y="642938"/>
                  </a:lnTo>
                  <a:lnTo>
                    <a:pt x="0" y="642938"/>
                  </a:lnTo>
                  <a:close/>
                </a:path>
              </a:pathLst>
            </a:custGeom>
            <a:solidFill>
              <a:schemeClr val="bg1">
                <a:lumMod val="65000"/>
              </a:schemeClr>
            </a:solidFill>
            <a:ln>
              <a:noFill/>
            </a:ln>
            <a:effectLst>
              <a:outerShdw blurRad="50800" dist="38100" dir="3600000" sx="101000" sy="101000" algn="tl" rotWithShape="0">
                <a:schemeClr val="tx1">
                  <a:alpha val="4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102" name="文本框 14"/>
            <p:cNvSpPr txBox="1"/>
            <p:nvPr/>
          </p:nvSpPr>
          <p:spPr>
            <a:xfrm>
              <a:off x="742950" y="3214688"/>
              <a:ext cx="2575058" cy="156966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9600" b="1" dirty="0">
                  <a:solidFill>
                    <a:srgbClr val="CA0810"/>
                  </a:solidFill>
                  <a:latin typeface="微软雅黑" panose="020B0503020204020204" pitchFamily="34" charset="-122"/>
                  <a:ea typeface="微软雅黑" panose="020B0503020204020204" pitchFamily="34" charset="-122"/>
                </a:rPr>
                <a:t>01</a:t>
              </a:r>
              <a:endParaRPr lang="zh-CN" altLang="en-US" sz="9600" b="1" dirty="0">
                <a:solidFill>
                  <a:srgbClr val="CA081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right)">
                                      <p:cBhvr>
                                        <p:cTn id="7" dur="500"/>
                                        <p:tgtEl>
                                          <p:spTgt spid="16"/>
                                        </p:tgtEl>
                                      </p:cBhvr>
                                    </p:animEffect>
                                  </p:childTnLst>
                                </p:cTn>
                              </p:par>
                              <p:par>
                                <p:cTn id="8" presetID="22" presetClass="entr" presetSubtype="8"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rot="2734777" flipH="1">
            <a:off x="-350837" y="176213"/>
            <a:ext cx="765175" cy="828675"/>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1267" name="文本框 2"/>
          <p:cNvSpPr txBox="1"/>
          <p:nvPr/>
        </p:nvSpPr>
        <p:spPr>
          <a:xfrm>
            <a:off x="594678" y="298450"/>
            <a:ext cx="5087937" cy="58356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sz="3200" b="1" dirty="0">
                <a:latin typeface="微软雅黑" panose="020B0503020204020204" pitchFamily="34" charset="-122"/>
                <a:ea typeface="微软雅黑" panose="020B0503020204020204" pitchFamily="34" charset="-122"/>
              </a:rPr>
              <a:t>UML</a:t>
            </a:r>
            <a:r>
              <a:rPr lang="zh-CN" altLang="en-US" sz="3200" b="1" dirty="0">
                <a:latin typeface="微软雅黑" panose="020B0503020204020204" pitchFamily="34" charset="-122"/>
                <a:ea typeface="微软雅黑" panose="020B0503020204020204" pitchFamily="34" charset="-122"/>
              </a:rPr>
              <a:t>之状态机</a:t>
            </a:r>
          </a:p>
        </p:txBody>
      </p:sp>
      <p:sp>
        <p:nvSpPr>
          <p:cNvPr id="13" name="文本框 12"/>
          <p:cNvSpPr txBox="1"/>
          <p:nvPr/>
        </p:nvSpPr>
        <p:spPr>
          <a:xfrm>
            <a:off x="1170305" y="1483995"/>
            <a:ext cx="9852025" cy="755650"/>
          </a:xfrm>
          <a:prstGeom prst="rect">
            <a:avLst/>
          </a:prstGeom>
          <a:noFill/>
        </p:spPr>
        <p:txBody>
          <a:bodyPr wrap="square" rtlCol="0" anchor="t">
            <a:spAutoFit/>
          </a:bodyPr>
          <a:lstStyle/>
          <a:p>
            <a:pPr>
              <a:lnSpc>
                <a:spcPct val="120000"/>
              </a:lnSpc>
            </a:pPr>
            <a:r>
              <a:rPr lang="zh-CN" altLang="en-US" b="1" dirty="0">
                <a:solidFill>
                  <a:srgbClr val="445469"/>
                </a:solidFill>
                <a:latin typeface="微软雅黑" panose="020B0503020204020204" pitchFamily="34" charset="-122"/>
                <a:ea typeface="微软雅黑" panose="020B0503020204020204" pitchFamily="34" charset="-122"/>
              </a:rPr>
              <a:t>描述：（顾客购买物品）</a:t>
            </a:r>
            <a:r>
              <a:rPr lang="zh-CN" altLang="en-US" dirty="0">
                <a:solidFill>
                  <a:srgbClr val="445469"/>
                </a:solidFill>
                <a:latin typeface="微软雅黑" panose="020B0503020204020204" pitchFamily="34" charset="-122"/>
                <a:ea typeface="微软雅黑" panose="020B0503020204020204" pitchFamily="34" charset="-122"/>
              </a:rPr>
              <a:t>顾客从最初的选择界面进入到顾客界面后，没有对应的饮料、投币不足、没有足够的找零会导致交易失败，顾客交易结束后会返回最初界面。</a:t>
            </a:r>
          </a:p>
        </p:txBody>
      </p:sp>
      <p:pic>
        <p:nvPicPr>
          <p:cNvPr id="5" name="图片 4"/>
          <p:cNvPicPr>
            <a:picLocks noChangeAspect="1"/>
          </p:cNvPicPr>
          <p:nvPr/>
        </p:nvPicPr>
        <p:blipFill>
          <a:blip r:embed="rId3"/>
          <a:stretch>
            <a:fillRect/>
          </a:stretch>
        </p:blipFill>
        <p:spPr>
          <a:xfrm>
            <a:off x="2122805" y="2301240"/>
            <a:ext cx="7945755" cy="380746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657350" y="2457450"/>
            <a:ext cx="2128838" cy="2128838"/>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2476500" y="2789238"/>
            <a:ext cx="7589838" cy="1636712"/>
            <a:chOff x="2476160" y="2789636"/>
            <a:chExt cx="7590213" cy="1635917"/>
          </a:xfrm>
        </p:grpSpPr>
        <p:sp>
          <p:nvSpPr>
            <p:cNvPr id="11" name="任意多边形 10"/>
            <p:cNvSpPr/>
            <p:nvPr/>
          </p:nvSpPr>
          <p:spPr>
            <a:xfrm>
              <a:off x="2476160" y="2789636"/>
              <a:ext cx="7590213" cy="1635917"/>
            </a:xfrm>
            <a:custGeom>
              <a:avLst/>
              <a:gdLst>
                <a:gd name="connsiteX0" fmla="*/ 0 w 7590213"/>
                <a:gd name="connsiteY0" fmla="*/ 0 h 1635917"/>
                <a:gd name="connsiteX1" fmla="*/ 7590213 w 7590213"/>
                <a:gd name="connsiteY1" fmla="*/ 0 h 1635917"/>
                <a:gd name="connsiteX2" fmla="*/ 7590213 w 7590213"/>
                <a:gd name="connsiteY2" fmla="*/ 1635917 h 1635917"/>
                <a:gd name="connsiteX3" fmla="*/ 1140350 w 7590213"/>
                <a:gd name="connsiteY3" fmla="*/ 1635917 h 1635917"/>
                <a:gd name="connsiteX4" fmla="*/ 0 w 7590213"/>
                <a:gd name="connsiteY4" fmla="*/ 499380 h 1635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0213" h="1635917">
                  <a:moveTo>
                    <a:pt x="0" y="0"/>
                  </a:moveTo>
                  <a:lnTo>
                    <a:pt x="7590213" y="0"/>
                  </a:lnTo>
                  <a:lnTo>
                    <a:pt x="7590213" y="1635917"/>
                  </a:lnTo>
                  <a:lnTo>
                    <a:pt x="1140350" y="1635917"/>
                  </a:lnTo>
                  <a:lnTo>
                    <a:pt x="0" y="499380"/>
                  </a:lnTo>
                  <a:close/>
                </a:path>
              </a:pathLst>
            </a:custGeom>
            <a:solidFill>
              <a:srgbClr val="CA0810"/>
            </a:solidFill>
            <a:ln>
              <a:noFill/>
            </a:ln>
            <a:effectLst>
              <a:innerShdw blurRad="190500" dist="101600" dir="858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5610" name="文本框 11"/>
            <p:cNvSpPr txBox="1"/>
            <p:nvPr/>
          </p:nvSpPr>
          <p:spPr>
            <a:xfrm>
              <a:off x="3785913" y="3205723"/>
              <a:ext cx="5523726" cy="583282"/>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r>
                <a:rPr lang="zh-CN" altLang="en-US" sz="3200" b="1" dirty="0">
                  <a:solidFill>
                    <a:schemeClr val="bg1"/>
                  </a:solidFill>
                  <a:latin typeface="微软雅黑" panose="020B0503020204020204" pitchFamily="34" charset="-122"/>
                  <a:ea typeface="微软雅黑" panose="020B0503020204020204" pitchFamily="34" charset="-122"/>
                </a:rPr>
                <a:t>双向工程及实现过程</a:t>
              </a:r>
            </a:p>
          </p:txBody>
        </p:sp>
        <p:sp>
          <p:nvSpPr>
            <p:cNvPr id="13" name="矩形 33"/>
            <p:cNvSpPr>
              <a:spLocks noChangeArrowheads="1"/>
            </p:cNvSpPr>
            <p:nvPr/>
          </p:nvSpPr>
          <p:spPr bwMode="auto">
            <a:xfrm>
              <a:off x="3620805" y="3578240"/>
              <a:ext cx="5364427" cy="245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1216025" rtl="0" eaLnBrk="1" fontAlgn="auto" latinLnBrk="0" hangingPunct="1">
                <a:lnSpc>
                  <a:spcPct val="100000"/>
                </a:lnSpc>
                <a:spcBef>
                  <a:spcPct val="20000"/>
                </a:spcBef>
                <a:spcAft>
                  <a:spcPts val="0"/>
                </a:spcAft>
                <a:buClrTx/>
                <a:buSzTx/>
                <a:buFontTx/>
                <a:buNone/>
                <a:defRPr/>
              </a:pPr>
              <a:endParaRPr kumimoji="0" lang="en-US" altLang="zh-CN" sz="16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16" name="组合 15"/>
          <p:cNvGrpSpPr/>
          <p:nvPr/>
        </p:nvGrpSpPr>
        <p:grpSpPr>
          <a:xfrm>
            <a:off x="0" y="2628900"/>
            <a:ext cx="3317875" cy="2155825"/>
            <a:chOff x="0" y="2628900"/>
            <a:chExt cx="3318008" cy="2155448"/>
          </a:xfrm>
        </p:grpSpPr>
        <p:sp>
          <p:nvSpPr>
            <p:cNvPr id="8" name="任意多边形 7"/>
            <p:cNvSpPr/>
            <p:nvPr/>
          </p:nvSpPr>
          <p:spPr>
            <a:xfrm>
              <a:off x="0" y="2628900"/>
              <a:ext cx="2476599" cy="642826"/>
            </a:xfrm>
            <a:custGeom>
              <a:avLst/>
              <a:gdLst>
                <a:gd name="connsiteX0" fmla="*/ 0 w 2476160"/>
                <a:gd name="connsiteY0" fmla="*/ 0 h 642938"/>
                <a:gd name="connsiteX1" fmla="*/ 1831065 w 2476160"/>
                <a:gd name="connsiteY1" fmla="*/ 0 h 642938"/>
                <a:gd name="connsiteX2" fmla="*/ 2476160 w 2476160"/>
                <a:gd name="connsiteY2" fmla="*/ 642938 h 642938"/>
                <a:gd name="connsiteX3" fmla="*/ 0 w 2476160"/>
                <a:gd name="connsiteY3" fmla="*/ 642938 h 642938"/>
              </a:gdLst>
              <a:ahLst/>
              <a:cxnLst>
                <a:cxn ang="0">
                  <a:pos x="connsiteX0" y="connsiteY0"/>
                </a:cxn>
                <a:cxn ang="0">
                  <a:pos x="connsiteX1" y="connsiteY1"/>
                </a:cxn>
                <a:cxn ang="0">
                  <a:pos x="connsiteX2" y="connsiteY2"/>
                </a:cxn>
                <a:cxn ang="0">
                  <a:pos x="connsiteX3" y="connsiteY3"/>
                </a:cxn>
              </a:cxnLst>
              <a:rect l="l" t="t" r="r" b="b"/>
              <a:pathLst>
                <a:path w="2476160" h="642938">
                  <a:moveTo>
                    <a:pt x="0" y="0"/>
                  </a:moveTo>
                  <a:lnTo>
                    <a:pt x="1831065" y="0"/>
                  </a:lnTo>
                  <a:lnTo>
                    <a:pt x="2476160" y="642938"/>
                  </a:lnTo>
                  <a:lnTo>
                    <a:pt x="0" y="642938"/>
                  </a:lnTo>
                  <a:close/>
                </a:path>
              </a:pathLst>
            </a:custGeom>
            <a:solidFill>
              <a:schemeClr val="bg1">
                <a:lumMod val="65000"/>
              </a:schemeClr>
            </a:solidFill>
            <a:ln>
              <a:noFill/>
            </a:ln>
            <a:effectLst>
              <a:outerShdw blurRad="50800" dist="38100" dir="3600000" sx="101000" sy="101000" algn="tl" rotWithShape="0">
                <a:schemeClr val="tx1">
                  <a:alpha val="4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5606" name="文本框 14"/>
            <p:cNvSpPr txBox="1"/>
            <p:nvPr/>
          </p:nvSpPr>
          <p:spPr>
            <a:xfrm>
              <a:off x="742950" y="3214688"/>
              <a:ext cx="2575058" cy="156966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9600" b="1" dirty="0">
                  <a:solidFill>
                    <a:srgbClr val="CA0810"/>
                  </a:solidFill>
                  <a:latin typeface="微软雅黑" panose="020B0503020204020204" pitchFamily="34" charset="-122"/>
                  <a:ea typeface="微软雅黑" panose="020B0503020204020204" pitchFamily="34" charset="-122"/>
                </a:rPr>
                <a:t>04</a:t>
              </a:r>
              <a:endParaRPr lang="zh-CN" altLang="en-US" sz="9600" b="1" dirty="0">
                <a:solidFill>
                  <a:srgbClr val="CA081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right)">
                                      <p:cBhvr>
                                        <p:cTn id="7" dur="500"/>
                                        <p:tgtEl>
                                          <p:spTgt spid="16"/>
                                        </p:tgtEl>
                                      </p:cBhvr>
                                    </p:animEffect>
                                  </p:childTnLst>
                                </p:cTn>
                              </p:par>
                              <p:par>
                                <p:cTn id="8" presetID="22" presetClass="entr" presetSubtype="8"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rot="2734777" flipH="1">
            <a:off x="-350837" y="176213"/>
            <a:ext cx="765175" cy="828675"/>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1267" name="文本框 2"/>
          <p:cNvSpPr txBox="1"/>
          <p:nvPr/>
        </p:nvSpPr>
        <p:spPr>
          <a:xfrm>
            <a:off x="594678" y="298450"/>
            <a:ext cx="5087937" cy="58356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3200" b="1" dirty="0">
                <a:latin typeface="微软雅黑" panose="020B0503020204020204" pitchFamily="34" charset="-122"/>
                <a:ea typeface="微软雅黑" panose="020B0503020204020204" pitchFamily="34" charset="-122"/>
              </a:rPr>
              <a:t>双向工程介绍</a:t>
            </a:r>
          </a:p>
        </p:txBody>
      </p:sp>
      <p:sp>
        <p:nvSpPr>
          <p:cNvPr id="13" name="文本框 12"/>
          <p:cNvSpPr txBox="1"/>
          <p:nvPr/>
        </p:nvSpPr>
        <p:spPr>
          <a:xfrm>
            <a:off x="756920" y="1473835"/>
            <a:ext cx="9852025" cy="1087755"/>
          </a:xfrm>
          <a:prstGeom prst="rect">
            <a:avLst/>
          </a:prstGeom>
          <a:noFill/>
        </p:spPr>
        <p:txBody>
          <a:bodyPr wrap="square" rtlCol="0" anchor="t">
            <a:spAutoFit/>
          </a:bodyPr>
          <a:lstStyle/>
          <a:p>
            <a:pPr>
              <a:lnSpc>
                <a:spcPct val="120000"/>
              </a:lnSpc>
            </a:pPr>
            <a:r>
              <a:rPr lang="en-US" altLang="zh-CN" dirty="0">
                <a:solidFill>
                  <a:srgbClr val="445469"/>
                </a:solidFill>
                <a:latin typeface="微软雅黑" panose="020B0503020204020204" pitchFamily="34" charset="-122"/>
                <a:ea typeface="微软雅黑" panose="020B0503020204020204" pitchFamily="34" charset="-122"/>
              </a:rPr>
              <a:t>       </a:t>
            </a:r>
            <a:r>
              <a:rPr lang="zh-CN" altLang="en-US" dirty="0">
                <a:solidFill>
                  <a:srgbClr val="445469"/>
                </a:solidFill>
                <a:latin typeface="微软雅黑" panose="020B0503020204020204" pitchFamily="34" charset="-122"/>
                <a:ea typeface="微软雅黑" panose="020B0503020204020204" pitchFamily="34" charset="-122"/>
              </a:rPr>
              <a:t>双向工程包括</a:t>
            </a:r>
            <a:r>
              <a:rPr lang="zh-CN" altLang="en-US" b="1" dirty="0">
                <a:solidFill>
                  <a:srgbClr val="C00000"/>
                </a:solidFill>
                <a:latin typeface="微软雅黑" panose="020B0503020204020204" pitchFamily="34" charset="-122"/>
                <a:ea typeface="微软雅黑" panose="020B0503020204020204" pitchFamily="34" charset="-122"/>
              </a:rPr>
              <a:t>正向工程</a:t>
            </a:r>
            <a:r>
              <a:rPr lang="zh-CN" altLang="en-US" dirty="0">
                <a:solidFill>
                  <a:srgbClr val="445469"/>
                </a:solidFill>
                <a:latin typeface="微软雅黑" panose="020B0503020204020204" pitchFamily="34" charset="-122"/>
                <a:ea typeface="微软雅黑" panose="020B0503020204020204" pitchFamily="34" charset="-122"/>
              </a:rPr>
              <a:t>与</a:t>
            </a:r>
            <a:r>
              <a:rPr lang="zh-CN" altLang="en-US" b="1" dirty="0">
                <a:solidFill>
                  <a:srgbClr val="C00000"/>
                </a:solidFill>
                <a:latin typeface="微软雅黑" panose="020B0503020204020204" pitchFamily="34" charset="-122"/>
                <a:ea typeface="微软雅黑" panose="020B0503020204020204" pitchFamily="34" charset="-122"/>
              </a:rPr>
              <a:t>逆向工程</a:t>
            </a:r>
            <a:r>
              <a:rPr lang="zh-CN" altLang="en-US" dirty="0">
                <a:solidFill>
                  <a:srgbClr val="445469"/>
                </a:solidFill>
                <a:latin typeface="微软雅黑" panose="020B0503020204020204" pitchFamily="34" charset="-122"/>
                <a:ea typeface="微软雅黑" panose="020B0503020204020204" pitchFamily="34" charset="-122"/>
              </a:rPr>
              <a:t>，是现实代码与逻辑模型沟通的一种手段。</a:t>
            </a:r>
          </a:p>
          <a:p>
            <a:pPr>
              <a:lnSpc>
                <a:spcPct val="120000"/>
              </a:lnSpc>
            </a:pPr>
            <a:r>
              <a:rPr lang="zh-CN" altLang="en-US" dirty="0">
                <a:solidFill>
                  <a:srgbClr val="445469"/>
                </a:solidFill>
                <a:latin typeface="微软雅黑" panose="020B0503020204020204" pitchFamily="34" charset="-122"/>
                <a:ea typeface="微软雅黑" panose="020B0503020204020204" pitchFamily="34" charset="-122"/>
              </a:rPr>
              <a:t>       随着</a:t>
            </a:r>
            <a:r>
              <a:rPr lang="en-US" altLang="zh-CN" dirty="0">
                <a:solidFill>
                  <a:srgbClr val="445469"/>
                </a:solidFill>
                <a:latin typeface="微软雅黑" panose="020B0503020204020204" pitchFamily="34" charset="-122"/>
                <a:ea typeface="微软雅黑" panose="020B0503020204020204" pitchFamily="34" charset="-122"/>
              </a:rPr>
              <a:t>Visio</a:t>
            </a:r>
            <a:r>
              <a:rPr lang="zh-CN" altLang="en-US" dirty="0">
                <a:solidFill>
                  <a:srgbClr val="445469"/>
                </a:solidFill>
                <a:latin typeface="微软雅黑" panose="020B0503020204020204" pitchFamily="34" charset="-122"/>
                <a:ea typeface="微软雅黑" panose="020B0503020204020204" pitchFamily="34" charset="-122"/>
              </a:rPr>
              <a:t>的升级，目前</a:t>
            </a:r>
            <a:r>
              <a:rPr lang="en-US" altLang="zh-CN" dirty="0">
                <a:solidFill>
                  <a:srgbClr val="445469"/>
                </a:solidFill>
                <a:latin typeface="微软雅黑" panose="020B0503020204020204" pitchFamily="34" charset="-122"/>
                <a:ea typeface="微软雅黑" panose="020B0503020204020204" pitchFamily="34" charset="-122"/>
              </a:rPr>
              <a:t>Visio</a:t>
            </a:r>
            <a:r>
              <a:rPr lang="zh-CN" altLang="en-US" dirty="0">
                <a:solidFill>
                  <a:srgbClr val="445469"/>
                </a:solidFill>
                <a:latin typeface="微软雅黑" panose="020B0503020204020204" pitchFamily="34" charset="-122"/>
                <a:ea typeface="微软雅黑" panose="020B0503020204020204" pitchFamily="34" charset="-122"/>
              </a:rPr>
              <a:t>已不再支持双向工程，这里我们以</a:t>
            </a:r>
            <a:r>
              <a:rPr lang="en-US" altLang="zh-CN" dirty="0">
                <a:solidFill>
                  <a:srgbClr val="445469"/>
                </a:solidFill>
                <a:latin typeface="微软雅黑" panose="020B0503020204020204" pitchFamily="34" charset="-122"/>
                <a:ea typeface="微软雅黑" panose="020B0503020204020204" pitchFamily="34" charset="-122"/>
              </a:rPr>
              <a:t>Mysql Workbench</a:t>
            </a:r>
            <a:r>
              <a:rPr lang="zh-CN" altLang="en-US" dirty="0">
                <a:solidFill>
                  <a:srgbClr val="445469"/>
                </a:solidFill>
                <a:latin typeface="微软雅黑" panose="020B0503020204020204" pitchFamily="34" charset="-122"/>
                <a:ea typeface="微软雅黑" panose="020B0503020204020204" pitchFamily="34" charset="-122"/>
              </a:rPr>
              <a:t>为例，来介绍双向工程。</a:t>
            </a:r>
          </a:p>
        </p:txBody>
      </p:sp>
      <p:sp>
        <p:nvSpPr>
          <p:cNvPr id="3" name="文本框 2"/>
          <p:cNvSpPr txBox="1"/>
          <p:nvPr/>
        </p:nvSpPr>
        <p:spPr>
          <a:xfrm>
            <a:off x="2430145" y="3795395"/>
            <a:ext cx="7704455" cy="1337945"/>
          </a:xfrm>
          <a:prstGeom prst="rect">
            <a:avLst/>
          </a:prstGeom>
          <a:noFill/>
        </p:spPr>
        <p:txBody>
          <a:bodyPr wrap="square" rtlCol="0">
            <a:spAutoFit/>
          </a:bodyPr>
          <a:lstStyle/>
          <a:p>
            <a:pPr algn="l">
              <a:lnSpc>
                <a:spcPct val="150000"/>
              </a:lnSpc>
            </a:pPr>
            <a:r>
              <a:rPr lang="zh-CN" altLang="en-US" dirty="0">
                <a:solidFill>
                  <a:srgbClr val="445469"/>
                </a:solidFill>
                <a:latin typeface="微软雅黑" panose="020B0503020204020204" pitchFamily="34" charset="-122"/>
                <a:ea typeface="微软雅黑" panose="020B0503020204020204" pitchFamily="34" charset="-122"/>
              </a:rPr>
              <a:t>A.  最小生成树问题                           </a:t>
            </a:r>
            <a:r>
              <a:rPr lang="zh-CN" altLang="en-US" dirty="0">
                <a:solidFill>
                  <a:srgbClr val="445469"/>
                </a:solidFill>
                <a:latin typeface="微软雅黑" panose="020B0503020204020204" pitchFamily="34" charset="-122"/>
                <a:ea typeface="微软雅黑" panose="020B0503020204020204" pitchFamily="34" charset="-122"/>
                <a:sym typeface="+mn-ea"/>
              </a:rPr>
              <a:t>D.  最大基数匹配问题</a:t>
            </a:r>
            <a:endParaRPr lang="zh-CN" altLang="en-US" dirty="0">
              <a:solidFill>
                <a:srgbClr val="445469"/>
              </a:solidFill>
              <a:latin typeface="微软雅黑" panose="020B0503020204020204" pitchFamily="34" charset="-122"/>
              <a:ea typeface="微软雅黑" panose="020B0503020204020204" pitchFamily="34" charset="-122"/>
            </a:endParaRPr>
          </a:p>
          <a:p>
            <a:pPr algn="l">
              <a:lnSpc>
                <a:spcPct val="150000"/>
              </a:lnSpc>
            </a:pPr>
            <a:r>
              <a:rPr lang="zh-CN" altLang="en-US" dirty="0">
                <a:solidFill>
                  <a:srgbClr val="445469"/>
                </a:solidFill>
                <a:latin typeface="微软雅黑" panose="020B0503020204020204" pitchFamily="34" charset="-122"/>
                <a:ea typeface="微软雅黑" panose="020B0503020204020204" pitchFamily="34" charset="-122"/>
              </a:rPr>
              <a:t>B.  最短路径问题                               </a:t>
            </a:r>
            <a:r>
              <a:rPr lang="zh-CN" altLang="en-US" dirty="0">
                <a:solidFill>
                  <a:srgbClr val="445469"/>
                </a:solidFill>
                <a:latin typeface="微软雅黑" panose="020B0503020204020204" pitchFamily="34" charset="-122"/>
                <a:ea typeface="微软雅黑" panose="020B0503020204020204" pitchFamily="34" charset="-122"/>
                <a:sym typeface="+mn-ea"/>
              </a:rPr>
              <a:t>E.  关键路径问题</a:t>
            </a:r>
            <a:endParaRPr lang="zh-CN" altLang="en-US" dirty="0">
              <a:solidFill>
                <a:srgbClr val="445469"/>
              </a:solidFill>
              <a:latin typeface="微软雅黑" panose="020B0503020204020204" pitchFamily="34" charset="-122"/>
              <a:ea typeface="微软雅黑" panose="020B0503020204020204" pitchFamily="34" charset="-122"/>
            </a:endParaRPr>
          </a:p>
          <a:p>
            <a:pPr algn="l">
              <a:lnSpc>
                <a:spcPct val="150000"/>
              </a:lnSpc>
            </a:pPr>
            <a:r>
              <a:rPr lang="zh-CN" altLang="en-US" dirty="0">
                <a:solidFill>
                  <a:srgbClr val="445469"/>
                </a:solidFill>
                <a:latin typeface="微软雅黑" panose="020B0503020204020204" pitchFamily="34" charset="-122"/>
                <a:ea typeface="微软雅黑" panose="020B0503020204020204" pitchFamily="34" charset="-122"/>
              </a:rPr>
              <a:t>C.  </a:t>
            </a:r>
            <a:r>
              <a:rPr lang="en-US" altLang="zh-CN" dirty="0">
                <a:solidFill>
                  <a:srgbClr val="445469"/>
                </a:solidFill>
                <a:latin typeface="微软雅黑" panose="020B0503020204020204" pitchFamily="34" charset="-122"/>
                <a:ea typeface="微软雅黑" panose="020B0503020204020204" pitchFamily="34" charset="-122"/>
              </a:rPr>
              <a:t>TSP</a:t>
            </a:r>
            <a:r>
              <a:rPr lang="zh-CN" altLang="en-US" dirty="0">
                <a:solidFill>
                  <a:srgbClr val="445469"/>
                </a:solidFill>
                <a:latin typeface="微软雅黑" panose="020B0503020204020204" pitchFamily="34" charset="-122"/>
                <a:ea typeface="微软雅黑" panose="020B0503020204020204" pitchFamily="34" charset="-122"/>
              </a:rPr>
              <a:t>旅行商问题                            </a:t>
            </a:r>
            <a:r>
              <a:rPr lang="zh-CN" altLang="en-US" dirty="0">
                <a:solidFill>
                  <a:srgbClr val="445469"/>
                </a:solidFill>
                <a:latin typeface="微软雅黑" panose="020B0503020204020204" pitchFamily="34" charset="-122"/>
                <a:ea typeface="微软雅黑" panose="020B0503020204020204" pitchFamily="34" charset="-122"/>
                <a:sym typeface="+mn-ea"/>
              </a:rPr>
              <a:t>F.  寻找拓扑序列</a:t>
            </a:r>
          </a:p>
        </p:txBody>
      </p:sp>
      <p:sp>
        <p:nvSpPr>
          <p:cNvPr id="4" name="文本框 3"/>
          <p:cNvSpPr txBox="1"/>
          <p:nvPr/>
        </p:nvSpPr>
        <p:spPr>
          <a:xfrm>
            <a:off x="1365885" y="2961005"/>
            <a:ext cx="7704455" cy="423545"/>
          </a:xfrm>
          <a:prstGeom prst="rect">
            <a:avLst/>
          </a:prstGeom>
          <a:noFill/>
        </p:spPr>
        <p:txBody>
          <a:bodyPr wrap="square" rtlCol="0">
            <a:spAutoFit/>
          </a:bodyPr>
          <a:lstStyle/>
          <a:p>
            <a:pPr algn="l">
              <a:lnSpc>
                <a:spcPct val="120000"/>
              </a:lnSpc>
            </a:pPr>
            <a:r>
              <a:rPr lang="zh-CN" altLang="en-US" dirty="0">
                <a:solidFill>
                  <a:srgbClr val="445469"/>
                </a:solidFill>
                <a:latin typeface="微软雅黑" panose="020B0503020204020204" pitchFamily="34" charset="-122"/>
                <a:ea typeface="微软雅黑" panose="020B0503020204020204" pitchFamily="34" charset="-122"/>
              </a:rPr>
              <a:t>答案：</a:t>
            </a:r>
            <a:r>
              <a:rPr lang="en-US" altLang="zh-CN" dirty="0">
                <a:solidFill>
                  <a:srgbClr val="445469"/>
                </a:solidFill>
                <a:latin typeface="微软雅黑" panose="020B0503020204020204" pitchFamily="34" charset="-122"/>
                <a:ea typeface="微软雅黑" panose="020B0503020204020204" pitchFamily="34" charset="-122"/>
              </a:rPr>
              <a:t>E. </a:t>
            </a:r>
            <a:r>
              <a:rPr lang="zh-CN" altLang="en-US" dirty="0">
                <a:solidFill>
                  <a:srgbClr val="445469"/>
                </a:solidFill>
                <a:latin typeface="微软雅黑" panose="020B0503020204020204" pitchFamily="34" charset="-122"/>
                <a:ea typeface="微软雅黑" panose="020B0503020204020204" pitchFamily="34" charset="-122"/>
              </a:rPr>
              <a:t>寻找关键路径</a:t>
            </a:r>
          </a:p>
        </p:txBody>
      </p:sp>
      <p:sp>
        <p:nvSpPr>
          <p:cNvPr id="6" name="流程图: 过程 5"/>
          <p:cNvSpPr/>
          <p:nvPr/>
        </p:nvSpPr>
        <p:spPr>
          <a:xfrm>
            <a:off x="1106805" y="2809875"/>
            <a:ext cx="9832975" cy="7258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t>问题：双向工程的思想和数据结构中的什么问题最为相似？</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 presetClass="exit" presetSubtype="10" fill="hold" grpId="1" nodeType="clickEffect">
                                  <p:stCondLst>
                                    <p:cond delay="0"/>
                                  </p:stCondLst>
                                  <p:childTnLst>
                                    <p:animEffect transition="out" filter="blinds(horizontal)">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bldLvl="0" animBg="1"/>
      <p:bldP spid="6" grpId="1"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rot="2734777" flipH="1">
            <a:off x="-350837" y="176213"/>
            <a:ext cx="765175" cy="828675"/>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1267" name="文本框 2"/>
          <p:cNvSpPr txBox="1"/>
          <p:nvPr/>
        </p:nvSpPr>
        <p:spPr>
          <a:xfrm>
            <a:off x="594678" y="298450"/>
            <a:ext cx="5087937" cy="58356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3200" b="1" dirty="0">
                <a:latin typeface="微软雅黑" panose="020B0503020204020204" pitchFamily="34" charset="-122"/>
                <a:ea typeface="微软雅黑" panose="020B0503020204020204" pitchFamily="34" charset="-122"/>
              </a:rPr>
              <a:t>正向工程与逆向工程介绍</a:t>
            </a:r>
          </a:p>
        </p:txBody>
      </p:sp>
      <p:sp>
        <p:nvSpPr>
          <p:cNvPr id="13" name="文本框 12"/>
          <p:cNvSpPr txBox="1"/>
          <p:nvPr/>
        </p:nvSpPr>
        <p:spPr>
          <a:xfrm>
            <a:off x="756920" y="1473835"/>
            <a:ext cx="7049135" cy="2886075"/>
          </a:xfrm>
          <a:prstGeom prst="rect">
            <a:avLst/>
          </a:prstGeom>
          <a:noFill/>
        </p:spPr>
        <p:txBody>
          <a:bodyPr wrap="square" rtlCol="0" anchor="t">
            <a:spAutoFit/>
          </a:bodyPr>
          <a:lstStyle/>
          <a:p>
            <a:pPr>
              <a:lnSpc>
                <a:spcPct val="130000"/>
              </a:lnSpc>
            </a:pPr>
            <a:r>
              <a:rPr lang="en-US" altLang="zh-CN" dirty="0">
                <a:solidFill>
                  <a:srgbClr val="445469"/>
                </a:solidFill>
                <a:latin typeface="微软雅黑" panose="020B0503020204020204" pitchFamily="34" charset="-122"/>
                <a:ea typeface="微软雅黑" panose="020B0503020204020204" pitchFamily="34" charset="-122"/>
              </a:rPr>
              <a:t>       </a:t>
            </a:r>
            <a:r>
              <a:rPr lang="zh-CN" altLang="en-US" dirty="0">
                <a:solidFill>
                  <a:srgbClr val="445469"/>
                </a:solidFill>
                <a:latin typeface="微软雅黑" panose="020B0503020204020204" pitchFamily="34" charset="-122"/>
                <a:ea typeface="微软雅黑" panose="020B0503020204020204" pitchFamily="34" charset="-122"/>
              </a:rPr>
              <a:t>正向工程指的是从模型直接产生一个代码框架的过程（</a:t>
            </a:r>
            <a:r>
              <a:rPr lang="zh-CN" altLang="en-US" b="1" dirty="0">
                <a:solidFill>
                  <a:srgbClr val="C00000"/>
                </a:solidFill>
                <a:latin typeface="微软雅黑" panose="020B0503020204020204" pitchFamily="34" charset="-122"/>
                <a:ea typeface="微软雅黑" panose="020B0503020204020204" pitchFamily="34" charset="-122"/>
              </a:rPr>
              <a:t>代码生成</a:t>
            </a:r>
            <a:r>
              <a:rPr lang="zh-CN" altLang="en-US" dirty="0">
                <a:solidFill>
                  <a:srgbClr val="445469"/>
                </a:solidFill>
                <a:latin typeface="微软雅黑" panose="020B0503020204020204" pitchFamily="34" charset="-122"/>
                <a:ea typeface="微软雅黑" panose="020B0503020204020204" pitchFamily="34" charset="-122"/>
              </a:rPr>
              <a:t>），这将为程序员节约很多用于编写类、属性、方法代码的琐碎工作时间。但是这</a:t>
            </a:r>
            <a:r>
              <a:rPr lang="zh-CN" altLang="en-US" b="1" dirty="0">
                <a:solidFill>
                  <a:srgbClr val="C00000"/>
                </a:solidFill>
                <a:latin typeface="微软雅黑" panose="020B0503020204020204" pitchFamily="34" charset="-122"/>
                <a:ea typeface="微软雅黑" panose="020B0503020204020204" pitchFamily="34" charset="-122"/>
              </a:rPr>
              <a:t>不等同于不用编写代码</a:t>
            </a:r>
            <a:r>
              <a:rPr lang="zh-CN" altLang="en-US" dirty="0">
                <a:solidFill>
                  <a:srgbClr val="445469"/>
                </a:solidFill>
                <a:latin typeface="微软雅黑" panose="020B0503020204020204" pitchFamily="34" charset="-122"/>
                <a:ea typeface="微软雅黑" panose="020B0503020204020204" pitchFamily="34" charset="-122"/>
              </a:rPr>
              <a:t>了，而是存在一个框架，这个框架可以使开发人员思路更清晰。</a:t>
            </a:r>
          </a:p>
          <a:p>
            <a:pPr>
              <a:lnSpc>
                <a:spcPct val="130000"/>
              </a:lnSpc>
            </a:pPr>
            <a:endParaRPr lang="zh-CN" altLang="en-US" dirty="0">
              <a:solidFill>
                <a:srgbClr val="445469"/>
              </a:solidFill>
              <a:latin typeface="微软雅黑" panose="020B0503020204020204" pitchFamily="34" charset="-122"/>
              <a:ea typeface="微软雅黑" panose="020B0503020204020204" pitchFamily="34" charset="-122"/>
            </a:endParaRPr>
          </a:p>
          <a:p>
            <a:pPr>
              <a:lnSpc>
                <a:spcPct val="120000"/>
              </a:lnSpc>
            </a:pPr>
            <a:r>
              <a:rPr lang="zh-CN" altLang="en-US" dirty="0">
                <a:solidFill>
                  <a:srgbClr val="445469"/>
                </a:solidFill>
                <a:latin typeface="微软雅黑" panose="020B0503020204020204" pitchFamily="34" charset="-122"/>
                <a:ea typeface="微软雅黑" panose="020B0503020204020204" pitchFamily="34" charset="-122"/>
                <a:sym typeface="+mn-ea"/>
              </a:rPr>
              <a:t>       逆向工程是</a:t>
            </a:r>
            <a:r>
              <a:rPr lang="zh-CN" altLang="en-US" b="1" dirty="0">
                <a:solidFill>
                  <a:srgbClr val="C00000"/>
                </a:solidFill>
                <a:latin typeface="微软雅黑" panose="020B0503020204020204" pitchFamily="34" charset="-122"/>
                <a:ea typeface="微软雅黑" panose="020B0503020204020204" pitchFamily="34" charset="-122"/>
                <a:sym typeface="+mn-ea"/>
              </a:rPr>
              <a:t>分析</a:t>
            </a:r>
            <a:r>
              <a:rPr lang="zh-CN" altLang="en-US" dirty="0">
                <a:solidFill>
                  <a:srgbClr val="445469"/>
                </a:solidFill>
                <a:latin typeface="微软雅黑" panose="020B0503020204020204" pitchFamily="34" charset="-122"/>
                <a:ea typeface="微软雅黑" panose="020B0503020204020204" pitchFamily="34" charset="-122"/>
                <a:sym typeface="+mn-ea"/>
              </a:rPr>
              <a:t>现有的</a:t>
            </a:r>
            <a:r>
              <a:rPr lang="zh-CN" altLang="en-US" b="1" dirty="0">
                <a:solidFill>
                  <a:srgbClr val="C00000"/>
                </a:solidFill>
                <a:latin typeface="微软雅黑" panose="020B0503020204020204" pitchFamily="34" charset="-122"/>
                <a:ea typeface="微软雅黑" panose="020B0503020204020204" pitchFamily="34" charset="-122"/>
                <a:sym typeface="+mn-ea"/>
              </a:rPr>
              <a:t>代码</a:t>
            </a:r>
            <a:r>
              <a:rPr lang="zh-CN" altLang="en-US" dirty="0">
                <a:solidFill>
                  <a:srgbClr val="445469"/>
                </a:solidFill>
                <a:latin typeface="微软雅黑" panose="020B0503020204020204" pitchFamily="34" charset="-122"/>
                <a:ea typeface="微软雅黑" panose="020B0503020204020204" pitchFamily="34" charset="-122"/>
                <a:sym typeface="+mn-ea"/>
              </a:rPr>
              <a:t>，然后将其</a:t>
            </a:r>
            <a:r>
              <a:rPr lang="zh-CN" altLang="en-US" b="1" dirty="0">
                <a:solidFill>
                  <a:srgbClr val="C00000"/>
                </a:solidFill>
                <a:latin typeface="微软雅黑" panose="020B0503020204020204" pitchFamily="34" charset="-122"/>
                <a:ea typeface="微软雅黑" panose="020B0503020204020204" pitchFamily="34" charset="-122"/>
                <a:sym typeface="+mn-ea"/>
              </a:rPr>
              <a:t>转换为模型的类的过程</a:t>
            </a:r>
            <a:r>
              <a:rPr lang="zh-CN" altLang="en-US" dirty="0">
                <a:solidFill>
                  <a:srgbClr val="445469"/>
                </a:solidFill>
                <a:latin typeface="微软雅黑" panose="020B0503020204020204" pitchFamily="34" charset="-122"/>
                <a:ea typeface="微软雅黑" panose="020B0503020204020204" pitchFamily="34" charset="-122"/>
                <a:sym typeface="+mn-ea"/>
              </a:rPr>
              <a:t>。当从现有的代码生成图标，或者修改了生成的代码，并且想在图表中反映出来的时候，就要启用逆向工程。</a:t>
            </a:r>
          </a:p>
        </p:txBody>
      </p:sp>
      <p:grpSp>
        <p:nvGrpSpPr>
          <p:cNvPr id="4" name="组合 3"/>
          <p:cNvGrpSpPr/>
          <p:nvPr/>
        </p:nvGrpSpPr>
        <p:grpSpPr>
          <a:xfrm>
            <a:off x="8166100" y="1727200"/>
            <a:ext cx="4025900" cy="4106863"/>
            <a:chOff x="8166848" y="1836691"/>
            <a:chExt cx="4025152" cy="4106791"/>
          </a:xfrm>
        </p:grpSpPr>
        <p:pic>
          <p:nvPicPr>
            <p:cNvPr id="12308" name="图片 4"/>
            <p:cNvPicPr>
              <a:picLocks noChangeAspect="1"/>
            </p:cNvPicPr>
            <p:nvPr/>
          </p:nvPicPr>
          <p:blipFill>
            <a:blip r:embed="rId3"/>
            <a:stretch>
              <a:fillRect/>
            </a:stretch>
          </p:blipFill>
          <p:spPr>
            <a:xfrm>
              <a:off x="8166848" y="1836691"/>
              <a:ext cx="4025152" cy="4106791"/>
            </a:xfrm>
            <a:prstGeom prst="rect">
              <a:avLst/>
            </a:prstGeom>
            <a:noFill/>
            <a:ln w="9525">
              <a:noFill/>
            </a:ln>
          </p:spPr>
        </p:pic>
        <p:pic>
          <p:nvPicPr>
            <p:cNvPr id="12309" name="图片 5"/>
            <p:cNvPicPr>
              <a:picLocks noChangeAspect="1"/>
            </p:cNvPicPr>
            <p:nvPr/>
          </p:nvPicPr>
          <p:blipFill>
            <a:blip r:embed="rId4"/>
            <a:srcRect r="8347"/>
            <a:stretch>
              <a:fillRect/>
            </a:stretch>
          </p:blipFill>
          <p:spPr>
            <a:xfrm>
              <a:off x="8705707" y="2269169"/>
              <a:ext cx="3486293" cy="2354405"/>
            </a:xfrm>
            <a:prstGeom prst="rect">
              <a:avLst/>
            </a:prstGeom>
            <a:noFill/>
            <a:ln w="9525">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rot="2734777" flipH="1">
            <a:off x="-350837" y="176213"/>
            <a:ext cx="765175" cy="828675"/>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1267" name="文本框 2"/>
          <p:cNvSpPr txBox="1"/>
          <p:nvPr/>
        </p:nvSpPr>
        <p:spPr>
          <a:xfrm>
            <a:off x="594678" y="298450"/>
            <a:ext cx="5087937" cy="58356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3200" b="1" dirty="0">
                <a:latin typeface="微软雅黑" panose="020B0503020204020204" pitchFamily="34" charset="-122"/>
                <a:ea typeface="微软雅黑" panose="020B0503020204020204" pitchFamily="34" charset="-122"/>
              </a:rPr>
              <a:t>数据表的建立</a:t>
            </a:r>
          </a:p>
        </p:txBody>
      </p:sp>
      <p:sp>
        <p:nvSpPr>
          <p:cNvPr id="3" name="文本框 2"/>
          <p:cNvSpPr txBox="1"/>
          <p:nvPr/>
        </p:nvSpPr>
        <p:spPr>
          <a:xfrm>
            <a:off x="594995" y="1241425"/>
            <a:ext cx="10533380" cy="2084070"/>
          </a:xfrm>
          <a:prstGeom prst="rect">
            <a:avLst/>
          </a:prstGeom>
          <a:noFill/>
        </p:spPr>
        <p:txBody>
          <a:bodyPr wrap="square" rtlCol="0" anchor="t">
            <a:spAutoFit/>
          </a:bodyPr>
          <a:lstStyle/>
          <a:p>
            <a:pPr>
              <a:lnSpc>
                <a:spcPct val="120000"/>
              </a:lnSpc>
            </a:pPr>
            <a:r>
              <a:rPr lang="en-US" altLang="zh-CN" dirty="0">
                <a:solidFill>
                  <a:srgbClr val="445469"/>
                </a:solidFill>
                <a:latin typeface="微软雅黑" panose="020B0503020204020204" pitchFamily="34" charset="-122"/>
                <a:ea typeface="微软雅黑" panose="020B0503020204020204" pitchFamily="34" charset="-122"/>
              </a:rPr>
              <a:t>       MySQL Workbench是MySQL官方提供的一款可视化图形管理工具，可以创建数据模型、创建表，从模型中生成</a:t>
            </a:r>
            <a:r>
              <a:rPr lang="en-US" altLang="zh-CN" b="1" dirty="0">
                <a:solidFill>
                  <a:srgbClr val="C00000"/>
                </a:solidFill>
                <a:latin typeface="微软雅黑" panose="020B0503020204020204" pitchFamily="34" charset="-122"/>
                <a:ea typeface="微软雅黑" panose="020B0503020204020204" pitchFamily="34" charset="-122"/>
              </a:rPr>
              <a:t>EER图</a:t>
            </a:r>
            <a:r>
              <a:rPr lang="en-US" altLang="zh-CN" dirty="0">
                <a:solidFill>
                  <a:srgbClr val="445469"/>
                </a:solidFill>
                <a:latin typeface="微软雅黑" panose="020B0503020204020204" pitchFamily="34" charset="-122"/>
                <a:ea typeface="微软雅黑" panose="020B0503020204020204" pitchFamily="34" charset="-122"/>
              </a:rPr>
              <a:t>，从模型中</a:t>
            </a:r>
            <a:r>
              <a:rPr lang="zh-CN" altLang="en-US" dirty="0">
                <a:solidFill>
                  <a:srgbClr val="445469"/>
                </a:solidFill>
                <a:latin typeface="微软雅黑" panose="020B0503020204020204" pitchFamily="34" charset="-122"/>
                <a:ea typeface="微软雅黑" panose="020B0503020204020204" pitchFamily="34" charset="-122"/>
              </a:rPr>
              <a:t>正向</a:t>
            </a:r>
            <a:r>
              <a:rPr lang="en-US" altLang="zh-CN" dirty="0">
                <a:solidFill>
                  <a:srgbClr val="445469"/>
                </a:solidFill>
                <a:latin typeface="微软雅黑" panose="020B0503020204020204" pitchFamily="34" charset="-122"/>
                <a:ea typeface="微软雅黑" panose="020B0503020204020204" pitchFamily="34" charset="-122"/>
              </a:rPr>
              <a:t>生成数据库，从数据库逆向生成模型。</a:t>
            </a:r>
          </a:p>
          <a:p>
            <a:pPr>
              <a:lnSpc>
                <a:spcPct val="120000"/>
              </a:lnSpc>
            </a:pPr>
            <a:r>
              <a:rPr lang="en-US" altLang="zh-CN" dirty="0">
                <a:solidFill>
                  <a:srgbClr val="445469"/>
                </a:solidFill>
                <a:latin typeface="微软雅黑" panose="020B0503020204020204" pitchFamily="34" charset="-122"/>
                <a:ea typeface="微软雅黑" panose="020B0503020204020204" pitchFamily="34" charset="-122"/>
              </a:rPr>
              <a:t>       MySQL</a:t>
            </a:r>
            <a:r>
              <a:rPr lang="zh-CN" altLang="en-US" dirty="0">
                <a:solidFill>
                  <a:srgbClr val="445469"/>
                </a:solidFill>
                <a:latin typeface="微软雅黑" panose="020B0503020204020204" pitchFamily="34" charset="-122"/>
                <a:ea typeface="微软雅黑" panose="020B0503020204020204" pitchFamily="34" charset="-122"/>
              </a:rPr>
              <a:t>的数据模型通过数据表的方式体现出来，具体建表的过程为：</a:t>
            </a:r>
            <a:endParaRPr lang="en-US" altLang="zh-CN" dirty="0">
              <a:solidFill>
                <a:srgbClr val="445469"/>
              </a:solidFill>
              <a:latin typeface="微软雅黑" panose="020B0503020204020204" pitchFamily="34" charset="-122"/>
              <a:ea typeface="微软雅黑" panose="020B0503020204020204" pitchFamily="34" charset="-122"/>
            </a:endParaRPr>
          </a:p>
          <a:p>
            <a:pPr>
              <a:lnSpc>
                <a:spcPct val="120000"/>
              </a:lnSpc>
            </a:pPr>
            <a:r>
              <a:rPr lang="zh-CN" altLang="en-US" dirty="0">
                <a:solidFill>
                  <a:srgbClr val="445469"/>
                </a:solidFill>
                <a:latin typeface="微软雅黑" panose="020B0503020204020204" pitchFamily="34" charset="-122"/>
                <a:ea typeface="微软雅黑" panose="020B0503020204020204" pitchFamily="34" charset="-122"/>
              </a:rPr>
              <a:t>     （</a:t>
            </a:r>
            <a:r>
              <a:rPr lang="en-US" altLang="zh-CN" dirty="0">
                <a:solidFill>
                  <a:srgbClr val="445469"/>
                </a:solidFill>
                <a:latin typeface="微软雅黑" panose="020B0503020204020204" pitchFamily="34" charset="-122"/>
                <a:ea typeface="微软雅黑" panose="020B0503020204020204" pitchFamily="34" charset="-122"/>
              </a:rPr>
              <a:t>1</a:t>
            </a:r>
            <a:r>
              <a:rPr lang="zh-CN" altLang="en-US" dirty="0">
                <a:solidFill>
                  <a:srgbClr val="445469"/>
                </a:solidFill>
                <a:latin typeface="微软雅黑" panose="020B0503020204020204" pitchFamily="34" charset="-122"/>
                <a:ea typeface="微软雅黑" panose="020B0503020204020204" pitchFamily="34" charset="-122"/>
              </a:rPr>
              <a:t>）启动MySQL Workbench，执行菜单命令File-&gt;New Model，出现如下“MySQL模型编辑器”的设计界面</a:t>
            </a:r>
          </a:p>
          <a:p>
            <a:pPr>
              <a:lnSpc>
                <a:spcPct val="120000"/>
              </a:lnSpc>
            </a:pPr>
            <a:endParaRPr lang="zh-CN" altLang="en-US" dirty="0">
              <a:solidFill>
                <a:srgbClr val="445469"/>
              </a:solidFill>
              <a:latin typeface="微软雅黑" panose="020B0503020204020204" pitchFamily="34" charset="-122"/>
              <a:ea typeface="微软雅黑" panose="020B0503020204020204" pitchFamily="34" charset="-122"/>
              <a:sym typeface="+mn-ea"/>
            </a:endParaRPr>
          </a:p>
        </p:txBody>
      </p:sp>
      <p:pic>
        <p:nvPicPr>
          <p:cNvPr id="8" name="图片 7"/>
          <p:cNvPicPr>
            <a:picLocks noChangeAspect="1"/>
          </p:cNvPicPr>
          <p:nvPr/>
        </p:nvPicPr>
        <p:blipFill>
          <a:blip r:embed="rId3"/>
          <a:stretch>
            <a:fillRect/>
          </a:stretch>
        </p:blipFill>
        <p:spPr>
          <a:xfrm>
            <a:off x="2231390" y="2891790"/>
            <a:ext cx="7312025" cy="390334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rot="2734777" flipH="1">
            <a:off x="-350837" y="176213"/>
            <a:ext cx="765175" cy="828675"/>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1267" name="文本框 2"/>
          <p:cNvSpPr txBox="1"/>
          <p:nvPr/>
        </p:nvSpPr>
        <p:spPr>
          <a:xfrm>
            <a:off x="594678" y="298450"/>
            <a:ext cx="5087937" cy="58356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3200" b="1" dirty="0">
                <a:latin typeface="微软雅黑" panose="020B0503020204020204" pitchFamily="34" charset="-122"/>
                <a:ea typeface="微软雅黑" panose="020B0503020204020204" pitchFamily="34" charset="-122"/>
                <a:sym typeface="+mn-ea"/>
              </a:rPr>
              <a:t>数据表的建立</a:t>
            </a:r>
            <a:endParaRPr lang="zh-CN" altLang="en-US" sz="32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594995" y="1310640"/>
            <a:ext cx="10533380" cy="1087755"/>
          </a:xfrm>
          <a:prstGeom prst="rect">
            <a:avLst/>
          </a:prstGeom>
          <a:noFill/>
        </p:spPr>
        <p:txBody>
          <a:bodyPr wrap="square" rtlCol="0" anchor="t">
            <a:spAutoFit/>
          </a:bodyPr>
          <a:lstStyle/>
          <a:p>
            <a:pPr>
              <a:lnSpc>
                <a:spcPct val="120000"/>
              </a:lnSpc>
            </a:pPr>
            <a:r>
              <a:rPr lang="zh-CN" altLang="en-US" dirty="0">
                <a:solidFill>
                  <a:srgbClr val="445469"/>
                </a:solidFill>
                <a:latin typeface="微软雅黑" panose="020B0503020204020204" pitchFamily="34" charset="-122"/>
                <a:ea typeface="微软雅黑" panose="020B0503020204020204" pitchFamily="34" charset="-122"/>
              </a:rPr>
              <a:t>     （</a:t>
            </a:r>
            <a:r>
              <a:rPr lang="en-US" altLang="zh-CN" dirty="0">
                <a:solidFill>
                  <a:srgbClr val="445469"/>
                </a:solidFill>
                <a:latin typeface="微软雅黑" panose="020B0503020204020204" pitchFamily="34" charset="-122"/>
                <a:ea typeface="微软雅黑" panose="020B0503020204020204" pitchFamily="34" charset="-122"/>
              </a:rPr>
              <a:t>2</a:t>
            </a:r>
            <a:r>
              <a:rPr lang="zh-CN" altLang="en-US" dirty="0">
                <a:solidFill>
                  <a:srgbClr val="445469"/>
                </a:solidFill>
                <a:latin typeface="微软雅黑" panose="020B0503020204020204" pitchFamily="34" charset="-122"/>
                <a:ea typeface="微软雅黑" panose="020B0503020204020204" pitchFamily="34" charset="-122"/>
              </a:rPr>
              <a:t>）单击Model Overview窗口工具栏中的“+”按钮，将创建一个新模式（可理解为数据仓库），更改模式名，如下图所示</a:t>
            </a:r>
          </a:p>
          <a:p>
            <a:pPr>
              <a:lnSpc>
                <a:spcPct val="120000"/>
              </a:lnSpc>
            </a:pPr>
            <a:endParaRPr lang="zh-CN" altLang="en-US" dirty="0">
              <a:solidFill>
                <a:srgbClr val="445469"/>
              </a:solidFill>
              <a:latin typeface="微软雅黑" panose="020B0503020204020204" pitchFamily="34" charset="-122"/>
              <a:ea typeface="微软雅黑" panose="020B0503020204020204" pitchFamily="34" charset="-122"/>
              <a:sym typeface="+mn-ea"/>
            </a:endParaRPr>
          </a:p>
        </p:txBody>
      </p:sp>
      <p:grpSp>
        <p:nvGrpSpPr>
          <p:cNvPr id="6" name="组合 5"/>
          <p:cNvGrpSpPr/>
          <p:nvPr/>
        </p:nvGrpSpPr>
        <p:grpSpPr>
          <a:xfrm>
            <a:off x="1172210" y="2171700"/>
            <a:ext cx="9378315" cy="4279900"/>
            <a:chOff x="1410" y="3713"/>
            <a:chExt cx="15078" cy="7408"/>
          </a:xfrm>
        </p:grpSpPr>
        <p:pic>
          <p:nvPicPr>
            <p:cNvPr id="4" name="图片 3"/>
            <p:cNvPicPr>
              <a:picLocks noChangeAspect="1"/>
            </p:cNvPicPr>
            <p:nvPr/>
          </p:nvPicPr>
          <p:blipFill>
            <a:blip r:embed="rId3"/>
            <a:stretch>
              <a:fillRect/>
            </a:stretch>
          </p:blipFill>
          <p:spPr>
            <a:xfrm>
              <a:off x="1410" y="3713"/>
              <a:ext cx="15079" cy="2920"/>
            </a:xfrm>
            <a:prstGeom prst="rect">
              <a:avLst/>
            </a:prstGeom>
          </p:spPr>
        </p:pic>
        <p:pic>
          <p:nvPicPr>
            <p:cNvPr id="5" name="图片 4"/>
            <p:cNvPicPr>
              <a:picLocks noChangeAspect="1"/>
            </p:cNvPicPr>
            <p:nvPr/>
          </p:nvPicPr>
          <p:blipFill>
            <a:blip r:embed="rId4"/>
            <a:stretch>
              <a:fillRect/>
            </a:stretch>
          </p:blipFill>
          <p:spPr>
            <a:xfrm>
              <a:off x="1410" y="6633"/>
              <a:ext cx="15078" cy="4489"/>
            </a:xfrm>
            <a:prstGeom prst="rect">
              <a:avLst/>
            </a:prstGeom>
          </p:spPr>
        </p:pic>
      </p:grpSp>
      <p:sp>
        <p:nvSpPr>
          <p:cNvPr id="7" name="圆角矩形 6"/>
          <p:cNvSpPr/>
          <p:nvPr/>
        </p:nvSpPr>
        <p:spPr>
          <a:xfrm>
            <a:off x="9860915" y="2027555"/>
            <a:ext cx="589280" cy="537845"/>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rot="2734777" flipH="1">
            <a:off x="-350837" y="176213"/>
            <a:ext cx="765175" cy="828675"/>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1267" name="文本框 2"/>
          <p:cNvSpPr txBox="1"/>
          <p:nvPr/>
        </p:nvSpPr>
        <p:spPr>
          <a:xfrm>
            <a:off x="594678" y="298450"/>
            <a:ext cx="5087937" cy="58356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3200" b="1" dirty="0">
                <a:latin typeface="微软雅黑" panose="020B0503020204020204" pitchFamily="34" charset="-122"/>
                <a:ea typeface="微软雅黑" panose="020B0503020204020204" pitchFamily="34" charset="-122"/>
                <a:sym typeface="+mn-ea"/>
              </a:rPr>
              <a:t>数据表的建立</a:t>
            </a:r>
            <a:endParaRPr lang="zh-CN" altLang="en-US" sz="32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594995" y="1310640"/>
            <a:ext cx="10533380" cy="1087755"/>
          </a:xfrm>
          <a:prstGeom prst="rect">
            <a:avLst/>
          </a:prstGeom>
          <a:noFill/>
        </p:spPr>
        <p:txBody>
          <a:bodyPr wrap="square" rtlCol="0" anchor="t">
            <a:spAutoFit/>
          </a:bodyPr>
          <a:lstStyle/>
          <a:p>
            <a:pPr>
              <a:lnSpc>
                <a:spcPct val="120000"/>
              </a:lnSpc>
            </a:pPr>
            <a:r>
              <a:rPr lang="zh-CN" altLang="en-US" dirty="0">
                <a:solidFill>
                  <a:srgbClr val="445469"/>
                </a:solidFill>
                <a:latin typeface="微软雅黑" panose="020B0503020204020204" pitchFamily="34" charset="-122"/>
                <a:ea typeface="微软雅黑" panose="020B0503020204020204" pitchFamily="34" charset="-122"/>
              </a:rPr>
              <a:t>     （</a:t>
            </a:r>
            <a:r>
              <a:rPr dirty="0">
                <a:solidFill>
                  <a:srgbClr val="445469"/>
                </a:solidFill>
                <a:latin typeface="微软雅黑" panose="020B0503020204020204" pitchFamily="34" charset="-122"/>
                <a:ea typeface="微软雅黑" panose="020B0503020204020204" pitchFamily="34" charset="-122"/>
              </a:rPr>
              <a:t>3</a:t>
            </a:r>
            <a:r>
              <a:rPr lang="zh-CN" dirty="0">
                <a:solidFill>
                  <a:srgbClr val="445469"/>
                </a:solidFill>
                <a:latin typeface="微软雅黑" panose="020B0503020204020204" pitchFamily="34" charset="-122"/>
                <a:ea typeface="微软雅黑" panose="020B0503020204020204" pitchFamily="34" charset="-122"/>
              </a:rPr>
              <a:t>）</a:t>
            </a:r>
            <a:r>
              <a:rPr dirty="0">
                <a:solidFill>
                  <a:srgbClr val="445469"/>
                </a:solidFill>
                <a:latin typeface="微软雅黑" panose="020B0503020204020204" pitchFamily="34" charset="-122"/>
                <a:ea typeface="微软雅黑" panose="020B0503020204020204" pitchFamily="34" charset="-122"/>
              </a:rPr>
              <a:t>双击图中的Add Diagram，打开数据库EER编辑器</a:t>
            </a:r>
          </a:p>
          <a:p>
            <a:pPr>
              <a:lnSpc>
                <a:spcPct val="120000"/>
              </a:lnSpc>
            </a:pPr>
            <a:r>
              <a:rPr lang="zh-CN" dirty="0">
                <a:solidFill>
                  <a:srgbClr val="445469"/>
                </a:solidFill>
                <a:latin typeface="微软雅黑" panose="020B0503020204020204" pitchFamily="34" charset="-122"/>
                <a:ea typeface="微软雅黑" panose="020B0503020204020204" pitchFamily="34" charset="-122"/>
              </a:rPr>
              <a:t>     （</a:t>
            </a:r>
            <a:r>
              <a:rPr dirty="0">
                <a:solidFill>
                  <a:srgbClr val="445469"/>
                </a:solidFill>
                <a:latin typeface="微软雅黑" panose="020B0503020204020204" pitchFamily="34" charset="-122"/>
                <a:ea typeface="微软雅黑" panose="020B0503020204020204" pitchFamily="34" charset="-122"/>
              </a:rPr>
              <a:t>4）在EER Diagram窗口的工具栏中单击place a new table按钮，将会在模型中添加一个新表</a:t>
            </a:r>
          </a:p>
          <a:p>
            <a:pPr>
              <a:lnSpc>
                <a:spcPct val="120000"/>
              </a:lnSpc>
            </a:pPr>
            <a:endParaRPr lang="zh-CN" altLang="en-US" dirty="0">
              <a:solidFill>
                <a:srgbClr val="445469"/>
              </a:solidFill>
              <a:latin typeface="微软雅黑" panose="020B0503020204020204" pitchFamily="34" charset="-122"/>
              <a:ea typeface="微软雅黑" panose="020B0503020204020204" pitchFamily="34" charset="-122"/>
              <a:sym typeface="+mn-ea"/>
            </a:endParaRPr>
          </a:p>
        </p:txBody>
      </p:sp>
      <p:pic>
        <p:nvPicPr>
          <p:cNvPr id="9" name="图片 8"/>
          <p:cNvPicPr>
            <a:picLocks noChangeAspect="1"/>
          </p:cNvPicPr>
          <p:nvPr/>
        </p:nvPicPr>
        <p:blipFill>
          <a:blip r:embed="rId3"/>
          <a:srcRect b="14980"/>
          <a:stretch>
            <a:fillRect/>
          </a:stretch>
        </p:blipFill>
        <p:spPr>
          <a:xfrm>
            <a:off x="1657985" y="2167255"/>
            <a:ext cx="8407400" cy="4232910"/>
          </a:xfrm>
          <a:prstGeom prst="rect">
            <a:avLst/>
          </a:prstGeom>
        </p:spPr>
      </p:pic>
      <p:sp>
        <p:nvSpPr>
          <p:cNvPr id="10" name="圆角矩形 9"/>
          <p:cNvSpPr/>
          <p:nvPr/>
        </p:nvSpPr>
        <p:spPr>
          <a:xfrm>
            <a:off x="3366770" y="4209415"/>
            <a:ext cx="589280" cy="537845"/>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rot="2734777" flipH="1">
            <a:off x="-350837" y="176213"/>
            <a:ext cx="765175" cy="828675"/>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1267" name="文本框 2"/>
          <p:cNvSpPr txBox="1"/>
          <p:nvPr/>
        </p:nvSpPr>
        <p:spPr>
          <a:xfrm>
            <a:off x="594678" y="298450"/>
            <a:ext cx="5087937" cy="58356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3200" b="1" dirty="0">
                <a:latin typeface="微软雅黑" panose="020B0503020204020204" pitchFamily="34" charset="-122"/>
                <a:ea typeface="微软雅黑" panose="020B0503020204020204" pitchFamily="34" charset="-122"/>
                <a:sym typeface="+mn-ea"/>
              </a:rPr>
              <a:t>数据表的建立</a:t>
            </a:r>
            <a:endParaRPr lang="zh-CN" altLang="en-US" sz="32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594995" y="1310640"/>
            <a:ext cx="10533380" cy="1087755"/>
          </a:xfrm>
          <a:prstGeom prst="rect">
            <a:avLst/>
          </a:prstGeom>
          <a:noFill/>
        </p:spPr>
        <p:txBody>
          <a:bodyPr wrap="square" rtlCol="0" anchor="t">
            <a:spAutoFit/>
          </a:bodyPr>
          <a:lstStyle/>
          <a:p>
            <a:pPr>
              <a:lnSpc>
                <a:spcPct val="120000"/>
              </a:lnSpc>
            </a:pPr>
            <a:r>
              <a:rPr lang="en-US" altLang="zh-CN" dirty="0">
                <a:solidFill>
                  <a:srgbClr val="445469"/>
                </a:solidFill>
                <a:latin typeface="微软雅黑" panose="020B0503020204020204" pitchFamily="34" charset="-122"/>
                <a:ea typeface="微软雅黑" panose="020B0503020204020204" pitchFamily="34" charset="-122"/>
              </a:rPr>
              <a:t>    </a:t>
            </a:r>
            <a:r>
              <a:rPr lang="zh-CN" dirty="0">
                <a:solidFill>
                  <a:srgbClr val="445469"/>
                </a:solidFill>
                <a:latin typeface="微软雅黑" panose="020B0503020204020204" pitchFamily="34" charset="-122"/>
                <a:ea typeface="微软雅黑" panose="020B0503020204020204" pitchFamily="34" charset="-122"/>
              </a:rPr>
              <a:t>（</a:t>
            </a:r>
            <a:r>
              <a:rPr lang="en-US" altLang="zh-CN" dirty="0">
                <a:solidFill>
                  <a:srgbClr val="445469"/>
                </a:solidFill>
                <a:latin typeface="微软雅黑" panose="020B0503020204020204" pitchFamily="34" charset="-122"/>
                <a:ea typeface="微软雅黑" panose="020B0503020204020204" pitchFamily="34" charset="-122"/>
              </a:rPr>
              <a:t>5</a:t>
            </a:r>
            <a:r>
              <a:rPr lang="zh-CN" altLang="en-US" dirty="0">
                <a:solidFill>
                  <a:srgbClr val="445469"/>
                </a:solidFill>
                <a:latin typeface="微软雅黑" panose="020B0503020204020204" pitchFamily="34" charset="-122"/>
                <a:ea typeface="微软雅黑" panose="020B0503020204020204" pitchFamily="34" charset="-122"/>
              </a:rPr>
              <a:t>）</a:t>
            </a:r>
            <a:r>
              <a:rPr dirty="0">
                <a:solidFill>
                  <a:srgbClr val="445469"/>
                </a:solidFill>
                <a:latin typeface="微软雅黑" panose="020B0503020204020204" pitchFamily="34" charset="-122"/>
                <a:ea typeface="微软雅黑" panose="020B0503020204020204" pitchFamily="34" charset="-122"/>
              </a:rPr>
              <a:t>双击该表，打开表设计器，在表设计器中把表名改为</a:t>
            </a:r>
            <a:r>
              <a:rPr lang="en-US" dirty="0">
                <a:solidFill>
                  <a:srgbClr val="445469"/>
                </a:solidFill>
                <a:latin typeface="微软雅黑" panose="020B0503020204020204" pitchFamily="34" charset="-122"/>
                <a:ea typeface="微软雅黑" panose="020B0503020204020204" pitchFamily="34" charset="-122"/>
              </a:rPr>
              <a:t>drink</a:t>
            </a:r>
            <a:r>
              <a:rPr dirty="0">
                <a:solidFill>
                  <a:srgbClr val="445469"/>
                </a:solidFill>
                <a:latin typeface="微软雅黑" panose="020B0503020204020204" pitchFamily="34" charset="-122"/>
                <a:ea typeface="微软雅黑" panose="020B0503020204020204" pitchFamily="34" charset="-122"/>
              </a:rPr>
              <a:t>，并在表中输入属性列的名称，如下所示</a:t>
            </a:r>
            <a:r>
              <a:rPr lang="zh-CN" dirty="0">
                <a:solidFill>
                  <a:srgbClr val="445469"/>
                </a:solidFill>
                <a:latin typeface="微软雅黑" panose="020B0503020204020204" pitchFamily="34" charset="-122"/>
                <a:ea typeface="微软雅黑" panose="020B0503020204020204" pitchFamily="34" charset="-122"/>
              </a:rPr>
              <a:t>，最终会得到一张</a:t>
            </a:r>
            <a:r>
              <a:rPr lang="en-US" altLang="zh-CN" dirty="0">
                <a:solidFill>
                  <a:srgbClr val="445469"/>
                </a:solidFill>
                <a:latin typeface="微软雅黑" panose="020B0503020204020204" pitchFamily="34" charset="-122"/>
                <a:ea typeface="微软雅黑" panose="020B0503020204020204" pitchFamily="34" charset="-122"/>
              </a:rPr>
              <a:t>drink</a:t>
            </a:r>
            <a:r>
              <a:rPr lang="zh-CN" altLang="en-US" dirty="0">
                <a:solidFill>
                  <a:srgbClr val="445469"/>
                </a:solidFill>
                <a:latin typeface="微软雅黑" panose="020B0503020204020204" pitchFamily="34" charset="-122"/>
                <a:ea typeface="微软雅黑" panose="020B0503020204020204" pitchFamily="34" charset="-122"/>
              </a:rPr>
              <a:t>表。</a:t>
            </a:r>
            <a:endParaRPr dirty="0">
              <a:solidFill>
                <a:srgbClr val="445469"/>
              </a:solidFill>
              <a:latin typeface="微软雅黑" panose="020B0503020204020204" pitchFamily="34" charset="-122"/>
              <a:ea typeface="微软雅黑" panose="020B0503020204020204" pitchFamily="34" charset="-122"/>
            </a:endParaRPr>
          </a:p>
          <a:p>
            <a:pPr>
              <a:lnSpc>
                <a:spcPct val="120000"/>
              </a:lnSpc>
            </a:pPr>
            <a:endParaRPr lang="zh-CN" altLang="en-US" dirty="0">
              <a:solidFill>
                <a:srgbClr val="445469"/>
              </a:solidFill>
              <a:latin typeface="微软雅黑" panose="020B0503020204020204" pitchFamily="34" charset="-122"/>
              <a:ea typeface="微软雅黑" panose="020B0503020204020204" pitchFamily="34" charset="-122"/>
              <a:sym typeface="+mn-ea"/>
            </a:endParaRPr>
          </a:p>
        </p:txBody>
      </p:sp>
      <p:grpSp>
        <p:nvGrpSpPr>
          <p:cNvPr id="5" name="组合 4"/>
          <p:cNvGrpSpPr/>
          <p:nvPr/>
        </p:nvGrpSpPr>
        <p:grpSpPr>
          <a:xfrm>
            <a:off x="791845" y="2326005"/>
            <a:ext cx="10607040" cy="3558540"/>
            <a:chOff x="1247" y="3777"/>
            <a:chExt cx="16704" cy="5604"/>
          </a:xfrm>
        </p:grpSpPr>
        <p:pic>
          <p:nvPicPr>
            <p:cNvPr id="4" name="图片 3"/>
            <p:cNvPicPr>
              <a:picLocks noChangeAspect="1"/>
            </p:cNvPicPr>
            <p:nvPr/>
          </p:nvPicPr>
          <p:blipFill>
            <a:blip r:embed="rId3"/>
            <a:stretch>
              <a:fillRect/>
            </a:stretch>
          </p:blipFill>
          <p:spPr>
            <a:xfrm>
              <a:off x="1247" y="3777"/>
              <a:ext cx="16705" cy="5604"/>
            </a:xfrm>
            <a:prstGeom prst="rect">
              <a:avLst/>
            </a:prstGeom>
          </p:spPr>
        </p:pic>
        <p:pic>
          <p:nvPicPr>
            <p:cNvPr id="6" name="图片 5"/>
            <p:cNvPicPr>
              <a:picLocks noChangeAspect="1"/>
            </p:cNvPicPr>
            <p:nvPr/>
          </p:nvPicPr>
          <p:blipFill>
            <a:blip r:embed="rId4"/>
            <a:stretch>
              <a:fillRect/>
            </a:stretch>
          </p:blipFill>
          <p:spPr>
            <a:xfrm>
              <a:off x="15273" y="4095"/>
              <a:ext cx="2024" cy="1586"/>
            </a:xfrm>
            <a:prstGeom prst="rect">
              <a:avLst/>
            </a:prstGeom>
          </p:spPr>
        </p:pic>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rot="2734777" flipH="1">
            <a:off x="-350837" y="176213"/>
            <a:ext cx="765175" cy="828675"/>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1267" name="文本框 2"/>
          <p:cNvSpPr txBox="1"/>
          <p:nvPr/>
        </p:nvSpPr>
        <p:spPr>
          <a:xfrm>
            <a:off x="594678" y="298450"/>
            <a:ext cx="5087937" cy="58356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3200" b="1" dirty="0">
                <a:latin typeface="微软雅黑" panose="020B0503020204020204" pitchFamily="34" charset="-122"/>
                <a:ea typeface="微软雅黑" panose="020B0503020204020204" pitchFamily="34" charset="-122"/>
              </a:rPr>
              <a:t>正向工程的实现</a:t>
            </a:r>
          </a:p>
        </p:txBody>
      </p:sp>
      <p:sp>
        <p:nvSpPr>
          <p:cNvPr id="3" name="文本框 2"/>
          <p:cNvSpPr txBox="1"/>
          <p:nvPr/>
        </p:nvSpPr>
        <p:spPr>
          <a:xfrm>
            <a:off x="594995" y="1241425"/>
            <a:ext cx="10533380" cy="1751965"/>
          </a:xfrm>
          <a:prstGeom prst="rect">
            <a:avLst/>
          </a:prstGeom>
          <a:noFill/>
        </p:spPr>
        <p:txBody>
          <a:bodyPr wrap="square" rtlCol="0" anchor="t">
            <a:spAutoFit/>
          </a:bodyPr>
          <a:lstStyle/>
          <a:p>
            <a:pPr>
              <a:lnSpc>
                <a:spcPct val="120000"/>
              </a:lnSpc>
            </a:pPr>
            <a:r>
              <a:rPr lang="en-US" altLang="zh-CN" dirty="0">
                <a:solidFill>
                  <a:srgbClr val="445469"/>
                </a:solidFill>
                <a:latin typeface="微软雅黑" panose="020B0503020204020204" pitchFamily="34" charset="-122"/>
                <a:ea typeface="微软雅黑" panose="020B0503020204020204" pitchFamily="34" charset="-122"/>
                <a:sym typeface="+mn-ea"/>
              </a:rPr>
              <a:t>       </a:t>
            </a:r>
            <a:r>
              <a:rPr lang="zh-CN" altLang="en-US" dirty="0">
                <a:solidFill>
                  <a:srgbClr val="445469"/>
                </a:solidFill>
                <a:latin typeface="微软雅黑" panose="020B0503020204020204" pitchFamily="34" charset="-122"/>
                <a:ea typeface="微软雅黑" panose="020B0503020204020204" pitchFamily="34" charset="-122"/>
                <a:sym typeface="+mn-ea"/>
              </a:rPr>
              <a:t>在</a:t>
            </a:r>
            <a:r>
              <a:rPr lang="en-US" altLang="zh-CN" dirty="0">
                <a:solidFill>
                  <a:srgbClr val="445469"/>
                </a:solidFill>
                <a:latin typeface="微软雅黑" panose="020B0503020204020204" pitchFamily="34" charset="-122"/>
                <a:ea typeface="微软雅黑" panose="020B0503020204020204" pitchFamily="34" charset="-122"/>
                <a:sym typeface="+mn-ea"/>
              </a:rPr>
              <a:t>MySQL Workbench</a:t>
            </a:r>
            <a:r>
              <a:rPr lang="zh-CN" altLang="en-US" dirty="0">
                <a:solidFill>
                  <a:srgbClr val="445469"/>
                </a:solidFill>
                <a:latin typeface="微软雅黑" panose="020B0503020204020204" pitchFamily="34" charset="-122"/>
                <a:ea typeface="微软雅黑" panose="020B0503020204020204" pitchFamily="34" charset="-122"/>
                <a:sym typeface="+mn-ea"/>
              </a:rPr>
              <a:t>中要实现正向工程，首先要对数据进行建模。</a:t>
            </a:r>
          </a:p>
          <a:p>
            <a:pPr>
              <a:lnSpc>
                <a:spcPct val="120000"/>
              </a:lnSpc>
            </a:pPr>
            <a:r>
              <a:rPr lang="zh-CN" altLang="en-US" dirty="0">
                <a:solidFill>
                  <a:srgbClr val="445469"/>
                </a:solidFill>
                <a:latin typeface="微软雅黑" panose="020B0503020204020204" pitchFamily="34" charset="-122"/>
                <a:ea typeface="微软雅黑" panose="020B0503020204020204" pitchFamily="34" charset="-122"/>
                <a:sym typeface="+mn-ea"/>
              </a:rPr>
              <a:t>       比如顾客有自己的姓名、手机号、年龄，饮料有饮料名称、品牌名称等，我们将这些数据通过建表的操作以模型（数据表）的形式呈现出来。</a:t>
            </a:r>
          </a:p>
          <a:p>
            <a:pPr>
              <a:lnSpc>
                <a:spcPct val="120000"/>
              </a:lnSpc>
            </a:pPr>
            <a:r>
              <a:rPr lang="zh-CN" altLang="en-US" dirty="0">
                <a:solidFill>
                  <a:srgbClr val="445469"/>
                </a:solidFill>
                <a:latin typeface="微软雅黑" panose="020B0503020204020204" pitchFamily="34" charset="-122"/>
                <a:ea typeface="微软雅黑" panose="020B0503020204020204" pitchFamily="34" charset="-122"/>
              </a:rPr>
              <a:t>       顾客和饮料之间存在购买的多对多的关系，关系可以通过关系表的形式体现，比如说顾客一次性购买了几瓶饮料，顾客拥有几瓶饮料。</a:t>
            </a:r>
          </a:p>
        </p:txBody>
      </p:sp>
      <p:pic>
        <p:nvPicPr>
          <p:cNvPr id="4" name="图片 3"/>
          <p:cNvPicPr>
            <a:picLocks noChangeAspect="1"/>
          </p:cNvPicPr>
          <p:nvPr/>
        </p:nvPicPr>
        <p:blipFill>
          <a:blip r:embed="rId3"/>
          <a:stretch>
            <a:fillRect/>
          </a:stretch>
        </p:blipFill>
        <p:spPr>
          <a:xfrm>
            <a:off x="2192655" y="3408045"/>
            <a:ext cx="7338060" cy="170624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rot="2734777" flipH="1">
            <a:off x="-350837" y="176213"/>
            <a:ext cx="765175" cy="828675"/>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1267" name="文本框 2"/>
          <p:cNvSpPr txBox="1"/>
          <p:nvPr/>
        </p:nvSpPr>
        <p:spPr>
          <a:xfrm>
            <a:off x="594678" y="298450"/>
            <a:ext cx="5087937" cy="58356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3200" b="1" dirty="0">
                <a:latin typeface="微软雅黑" panose="020B0503020204020204" pitchFamily="34" charset="-122"/>
                <a:ea typeface="微软雅黑" panose="020B0503020204020204" pitchFamily="34" charset="-122"/>
              </a:rPr>
              <a:t>正向工程的实现</a:t>
            </a:r>
          </a:p>
        </p:txBody>
      </p:sp>
      <p:sp>
        <p:nvSpPr>
          <p:cNvPr id="3" name="文本框 2"/>
          <p:cNvSpPr txBox="1"/>
          <p:nvPr/>
        </p:nvSpPr>
        <p:spPr>
          <a:xfrm>
            <a:off x="854075" y="1153795"/>
            <a:ext cx="10604500" cy="1087755"/>
          </a:xfrm>
          <a:prstGeom prst="rect">
            <a:avLst/>
          </a:prstGeom>
          <a:noFill/>
        </p:spPr>
        <p:txBody>
          <a:bodyPr wrap="square" rtlCol="0" anchor="t">
            <a:spAutoFit/>
          </a:bodyPr>
          <a:lstStyle/>
          <a:p>
            <a:pPr algn="l">
              <a:lnSpc>
                <a:spcPct val="120000"/>
              </a:lnSpc>
              <a:buNone/>
            </a:pPr>
            <a:r>
              <a:rPr lang="en-US" altLang="zh-CN" b="1" dirty="0">
                <a:solidFill>
                  <a:srgbClr val="445469"/>
                </a:solidFill>
                <a:latin typeface="微软雅黑" panose="020B0503020204020204" pitchFamily="34" charset="-122"/>
                <a:ea typeface="微软雅黑" panose="020B0503020204020204" pitchFamily="34" charset="-122"/>
              </a:rPr>
              <a:t>（1）</a:t>
            </a:r>
            <a:r>
              <a:rPr lang="zh-CN" altLang="en-US" b="1" dirty="0">
                <a:solidFill>
                  <a:srgbClr val="445469"/>
                </a:solidFill>
                <a:latin typeface="微软雅黑" panose="020B0503020204020204" pitchFamily="34" charset="-122"/>
                <a:ea typeface="微软雅黑" panose="020B0503020204020204" pitchFamily="34" charset="-122"/>
              </a:rPr>
              <a:t>直接在数据库中生成表</a:t>
            </a:r>
            <a:endParaRPr lang="en-US" altLang="zh-CN" dirty="0">
              <a:solidFill>
                <a:srgbClr val="445469"/>
              </a:solidFill>
              <a:latin typeface="微软雅黑" panose="020B0503020204020204" pitchFamily="34" charset="-122"/>
              <a:ea typeface="微软雅黑" panose="020B0503020204020204" pitchFamily="34" charset="-122"/>
            </a:endParaRPr>
          </a:p>
          <a:p>
            <a:pPr algn="l">
              <a:lnSpc>
                <a:spcPct val="120000"/>
              </a:lnSpc>
              <a:buNone/>
            </a:pPr>
            <a:r>
              <a:rPr lang="en-US" altLang="zh-CN" dirty="0">
                <a:solidFill>
                  <a:srgbClr val="445469"/>
                </a:solidFill>
                <a:latin typeface="微软雅黑" panose="020B0503020204020204" pitchFamily="34" charset="-122"/>
                <a:ea typeface="微软雅黑" panose="020B0503020204020204" pitchFamily="34" charset="-122"/>
              </a:rPr>
              <a:t>       执行菜单命令Database-&gt;Forward engineer，打开正向工程生成数据库的向导，设置好相关的选项，然后next，直至结束。 </a:t>
            </a:r>
          </a:p>
        </p:txBody>
      </p:sp>
      <p:grpSp>
        <p:nvGrpSpPr>
          <p:cNvPr id="6" name="组合 5"/>
          <p:cNvGrpSpPr/>
          <p:nvPr/>
        </p:nvGrpSpPr>
        <p:grpSpPr>
          <a:xfrm>
            <a:off x="1674495" y="2241550"/>
            <a:ext cx="8842375" cy="4507230"/>
            <a:chOff x="2686" y="1259"/>
            <a:chExt cx="13176" cy="6871"/>
          </a:xfrm>
        </p:grpSpPr>
        <p:pic>
          <p:nvPicPr>
            <p:cNvPr id="4" name="图片 3"/>
            <p:cNvPicPr>
              <a:picLocks noChangeAspect="1"/>
            </p:cNvPicPr>
            <p:nvPr/>
          </p:nvPicPr>
          <p:blipFill>
            <a:blip r:embed="rId3"/>
            <a:srcRect b="49928"/>
            <a:stretch>
              <a:fillRect/>
            </a:stretch>
          </p:blipFill>
          <p:spPr>
            <a:xfrm>
              <a:off x="2686" y="1259"/>
              <a:ext cx="13177" cy="5210"/>
            </a:xfrm>
            <a:prstGeom prst="rect">
              <a:avLst/>
            </a:prstGeom>
          </p:spPr>
        </p:pic>
        <p:pic>
          <p:nvPicPr>
            <p:cNvPr id="5" name="图片 4"/>
            <p:cNvPicPr>
              <a:picLocks noChangeAspect="1"/>
            </p:cNvPicPr>
            <p:nvPr/>
          </p:nvPicPr>
          <p:blipFill>
            <a:blip r:embed="rId3"/>
            <a:srcRect t="83104"/>
            <a:stretch>
              <a:fillRect/>
            </a:stretch>
          </p:blipFill>
          <p:spPr>
            <a:xfrm>
              <a:off x="2686" y="6372"/>
              <a:ext cx="13177" cy="1758"/>
            </a:xfrm>
            <a:prstGeom prst="rect">
              <a:avLst/>
            </a:prstGeom>
          </p:spPr>
        </p:pic>
      </p:grpSp>
      <p:pic>
        <p:nvPicPr>
          <p:cNvPr id="19" name="图片 18"/>
          <p:cNvPicPr>
            <a:picLocks noChangeAspect="1"/>
          </p:cNvPicPr>
          <p:nvPr/>
        </p:nvPicPr>
        <p:blipFill>
          <a:blip r:embed="rId4"/>
          <a:stretch>
            <a:fillRect/>
          </a:stretch>
        </p:blipFill>
        <p:spPr>
          <a:xfrm>
            <a:off x="5587365" y="5595620"/>
            <a:ext cx="1744980" cy="1104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rot="2734777" flipH="1">
            <a:off x="-350837" y="176213"/>
            <a:ext cx="765175" cy="828675"/>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5123" name="文本框 2"/>
          <p:cNvSpPr txBox="1"/>
          <p:nvPr/>
        </p:nvSpPr>
        <p:spPr>
          <a:xfrm>
            <a:off x="595313" y="298450"/>
            <a:ext cx="5087937" cy="585788"/>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3200" b="1" dirty="0">
                <a:latin typeface="微软雅黑" panose="020B0503020204020204" pitchFamily="34" charset="-122"/>
                <a:ea typeface="微软雅黑" panose="020B0503020204020204" pitchFamily="34" charset="-122"/>
              </a:rPr>
              <a:t>UML</a:t>
            </a:r>
            <a:r>
              <a:rPr lang="zh-CN" altLang="en-US" sz="3200" b="1" dirty="0">
                <a:latin typeface="微软雅黑" panose="020B0503020204020204" pitchFamily="34" charset="-122"/>
                <a:ea typeface="微软雅黑" panose="020B0503020204020204" pitchFamily="34" charset="-122"/>
              </a:rPr>
              <a:t>工具简介</a:t>
            </a:r>
          </a:p>
        </p:txBody>
      </p:sp>
      <p:sp>
        <p:nvSpPr>
          <p:cNvPr id="12" name="矩形 11"/>
          <p:cNvSpPr/>
          <p:nvPr/>
        </p:nvSpPr>
        <p:spPr>
          <a:xfrm>
            <a:off x="595313" y="1424961"/>
            <a:ext cx="10515461" cy="1061381"/>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1216025" eaLnBrk="1" hangingPunct="1">
              <a:lnSpc>
                <a:spcPct val="120000"/>
              </a:lnSpc>
              <a:spcBef>
                <a:spcPct val="20000"/>
              </a:spcBef>
              <a:buNone/>
            </a:pPr>
            <a:r>
              <a:rPr lang="zh-CN" altLang="en-US"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       软件开发维护过程中，需要对需求分析、系统结构设计、代码实现、系统测试以及系统改进的各个环节进行</a:t>
            </a:r>
            <a:r>
              <a:rPr lang="zh-CN" altLang="en-US" sz="1800" b="1" dirty="0">
                <a:solidFill>
                  <a:srgbClr val="B70F17"/>
                </a:solidFill>
                <a:latin typeface="微软雅黑" panose="020B0503020204020204" pitchFamily="34" charset="-122"/>
                <a:ea typeface="微软雅黑" panose="020B0503020204020204" pitchFamily="34" charset="-122"/>
                <a:sym typeface="Arial" panose="020B0604020202020204" pitchFamily="34" charset="0"/>
              </a:rPr>
              <a:t>规范化</a:t>
            </a:r>
            <a:r>
              <a:rPr lang="zh-CN" altLang="en-US"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。而</a:t>
            </a:r>
            <a:r>
              <a:rPr lang="en-US" altLang="zh-CN"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UML</a:t>
            </a:r>
            <a:r>
              <a:rPr lang="zh-CN" altLang="en-US"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Unified Modeling Language</a:t>
            </a:r>
            <a:r>
              <a:rPr lang="zh-CN" altLang="en-US"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，统一建模语言）就是为此而设计的一种图形化描述工具。实现</a:t>
            </a:r>
            <a:r>
              <a:rPr lang="en-US" altLang="zh-CN"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UML</a:t>
            </a:r>
            <a:r>
              <a:rPr lang="zh-CN" altLang="en-US"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的工具就会充分体现</a:t>
            </a:r>
            <a:r>
              <a:rPr lang="zh-CN" altLang="en-US" sz="1800" b="1" dirty="0">
                <a:solidFill>
                  <a:srgbClr val="B70F17"/>
                </a:solidFill>
                <a:latin typeface="微软雅黑" panose="020B0503020204020204" pitchFamily="34" charset="-122"/>
                <a:ea typeface="微软雅黑" panose="020B0503020204020204" pitchFamily="34" charset="-122"/>
                <a:sym typeface="Arial" panose="020B0604020202020204" pitchFamily="34" charset="0"/>
              </a:rPr>
              <a:t>结构简明，容易理解，标准清楚</a:t>
            </a:r>
            <a:r>
              <a:rPr lang="zh-CN" altLang="en-US"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rot="2734777" flipH="1">
            <a:off x="-350837" y="176213"/>
            <a:ext cx="765175" cy="828675"/>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1267" name="文本框 2"/>
          <p:cNvSpPr txBox="1"/>
          <p:nvPr/>
        </p:nvSpPr>
        <p:spPr>
          <a:xfrm>
            <a:off x="594678" y="298450"/>
            <a:ext cx="5087937" cy="58356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3200" b="1" dirty="0">
                <a:latin typeface="微软雅黑" panose="020B0503020204020204" pitchFamily="34" charset="-122"/>
                <a:ea typeface="微软雅黑" panose="020B0503020204020204" pitchFamily="34" charset="-122"/>
              </a:rPr>
              <a:t>正向工程的实现</a:t>
            </a:r>
          </a:p>
        </p:txBody>
      </p:sp>
      <p:sp>
        <p:nvSpPr>
          <p:cNvPr id="3" name="文本框 2"/>
          <p:cNvSpPr txBox="1"/>
          <p:nvPr/>
        </p:nvSpPr>
        <p:spPr>
          <a:xfrm>
            <a:off x="854075" y="1153795"/>
            <a:ext cx="10604500" cy="1087755"/>
          </a:xfrm>
          <a:prstGeom prst="rect">
            <a:avLst/>
          </a:prstGeom>
          <a:noFill/>
        </p:spPr>
        <p:txBody>
          <a:bodyPr wrap="square" rtlCol="0" anchor="t">
            <a:spAutoFit/>
          </a:bodyPr>
          <a:lstStyle/>
          <a:p>
            <a:pPr algn="l">
              <a:lnSpc>
                <a:spcPct val="120000"/>
              </a:lnSpc>
              <a:buNone/>
            </a:pPr>
            <a:r>
              <a:rPr lang="en-US" altLang="zh-CN" b="1" dirty="0">
                <a:solidFill>
                  <a:srgbClr val="445469"/>
                </a:solidFill>
                <a:latin typeface="微软雅黑" panose="020B0503020204020204" pitchFamily="34" charset="-122"/>
                <a:ea typeface="微软雅黑" panose="020B0503020204020204" pitchFamily="34" charset="-122"/>
              </a:rPr>
              <a:t>（2）</a:t>
            </a:r>
            <a:r>
              <a:rPr lang="zh-CN" altLang="en-US" b="1" dirty="0">
                <a:solidFill>
                  <a:srgbClr val="445469"/>
                </a:solidFill>
                <a:latin typeface="微软雅黑" panose="020B0503020204020204" pitchFamily="34" charset="-122"/>
                <a:ea typeface="微软雅黑" panose="020B0503020204020204" pitchFamily="34" charset="-122"/>
              </a:rPr>
              <a:t>导出</a:t>
            </a:r>
            <a:r>
              <a:rPr lang="en-US" altLang="zh-CN" b="1" dirty="0">
                <a:solidFill>
                  <a:srgbClr val="445469"/>
                </a:solidFill>
                <a:latin typeface="微软雅黑" panose="020B0503020204020204" pitchFamily="34" charset="-122"/>
                <a:ea typeface="微软雅黑" panose="020B0503020204020204" pitchFamily="34" charset="-122"/>
              </a:rPr>
              <a:t>sql</a:t>
            </a:r>
            <a:r>
              <a:rPr lang="zh-CN" altLang="en-US" b="1" dirty="0">
                <a:solidFill>
                  <a:srgbClr val="445469"/>
                </a:solidFill>
                <a:latin typeface="微软雅黑" panose="020B0503020204020204" pitchFamily="34" charset="-122"/>
                <a:ea typeface="微软雅黑" panose="020B0503020204020204" pitchFamily="34" charset="-122"/>
              </a:rPr>
              <a:t>语句文件</a:t>
            </a:r>
            <a:endParaRPr lang="zh-CN" altLang="en-US" dirty="0">
              <a:solidFill>
                <a:srgbClr val="445469"/>
              </a:solidFill>
              <a:latin typeface="微软雅黑" panose="020B0503020204020204" pitchFamily="34" charset="-122"/>
              <a:ea typeface="微软雅黑" panose="020B0503020204020204" pitchFamily="34" charset="-122"/>
            </a:endParaRPr>
          </a:p>
          <a:p>
            <a:pPr algn="l">
              <a:lnSpc>
                <a:spcPct val="120000"/>
              </a:lnSpc>
              <a:buNone/>
            </a:pPr>
            <a:r>
              <a:rPr lang="en-US" altLang="zh-CN" dirty="0">
                <a:solidFill>
                  <a:srgbClr val="445469"/>
                </a:solidFill>
                <a:latin typeface="微软雅黑" panose="020B0503020204020204" pitchFamily="34" charset="-122"/>
                <a:ea typeface="微软雅黑" panose="020B0503020204020204" pitchFamily="34" charset="-122"/>
              </a:rPr>
              <a:t>       执行菜单命令File-&gt;Export-&gt;Forward Engineer SQL CREATE Sctipt...，打开正向工程生成sql脚本文件的向导，设置好</a:t>
            </a:r>
            <a:r>
              <a:rPr lang="zh-CN" altLang="en-US" dirty="0">
                <a:solidFill>
                  <a:srgbClr val="445469"/>
                </a:solidFill>
                <a:latin typeface="微软雅黑" panose="020B0503020204020204" pitchFamily="34" charset="-122"/>
                <a:ea typeface="微软雅黑" panose="020B0503020204020204" pitchFamily="34" charset="-122"/>
              </a:rPr>
              <a:t>导出文件路径及</a:t>
            </a:r>
            <a:r>
              <a:rPr lang="en-US" altLang="zh-CN" dirty="0">
                <a:solidFill>
                  <a:srgbClr val="445469"/>
                </a:solidFill>
                <a:latin typeface="微软雅黑" panose="020B0503020204020204" pitchFamily="34" charset="-122"/>
                <a:ea typeface="微软雅黑" panose="020B0503020204020204" pitchFamily="34" charset="-122"/>
              </a:rPr>
              <a:t>相关的属性，直至结束。将会在目标路径</a:t>
            </a:r>
            <a:r>
              <a:rPr lang="zh-CN" altLang="en-US" dirty="0">
                <a:solidFill>
                  <a:srgbClr val="445469"/>
                </a:solidFill>
                <a:latin typeface="微软雅黑" panose="020B0503020204020204" pitchFamily="34" charset="-122"/>
                <a:ea typeface="微软雅黑" panose="020B0503020204020204" pitchFamily="34" charset="-122"/>
              </a:rPr>
              <a:t>出现</a:t>
            </a:r>
            <a:r>
              <a:rPr lang="en-US" altLang="zh-CN" dirty="0">
                <a:solidFill>
                  <a:srgbClr val="445469"/>
                </a:solidFill>
                <a:latin typeface="微软雅黑" panose="020B0503020204020204" pitchFamily="34" charset="-122"/>
                <a:ea typeface="微软雅黑" panose="020B0503020204020204" pitchFamily="34" charset="-122"/>
              </a:rPr>
              <a:t>sql</a:t>
            </a:r>
            <a:r>
              <a:rPr lang="zh-CN" altLang="en-US" dirty="0">
                <a:solidFill>
                  <a:srgbClr val="445469"/>
                </a:solidFill>
                <a:latin typeface="微软雅黑" panose="020B0503020204020204" pitchFamily="34" charset="-122"/>
                <a:ea typeface="微软雅黑" panose="020B0503020204020204" pitchFamily="34" charset="-122"/>
              </a:rPr>
              <a:t>文件。</a:t>
            </a:r>
          </a:p>
        </p:txBody>
      </p:sp>
      <p:pic>
        <p:nvPicPr>
          <p:cNvPr id="10" name="图片 9"/>
          <p:cNvPicPr>
            <a:picLocks noChangeAspect="1"/>
          </p:cNvPicPr>
          <p:nvPr/>
        </p:nvPicPr>
        <p:blipFill>
          <a:blip r:embed="rId3"/>
          <a:stretch>
            <a:fillRect/>
          </a:stretch>
        </p:blipFill>
        <p:spPr>
          <a:xfrm>
            <a:off x="2148840" y="2307590"/>
            <a:ext cx="7353935" cy="4206875"/>
          </a:xfrm>
          <a:prstGeom prst="rect">
            <a:avLst/>
          </a:prstGeom>
        </p:spPr>
      </p:pic>
      <p:pic>
        <p:nvPicPr>
          <p:cNvPr id="11" name="图片 10"/>
          <p:cNvPicPr>
            <a:picLocks noChangeAspect="1"/>
          </p:cNvPicPr>
          <p:nvPr/>
        </p:nvPicPr>
        <p:blipFill>
          <a:blip r:embed="rId4"/>
          <a:stretch>
            <a:fillRect/>
          </a:stretch>
        </p:blipFill>
        <p:spPr>
          <a:xfrm>
            <a:off x="2148840" y="2307590"/>
            <a:ext cx="7498715" cy="4168775"/>
          </a:xfrm>
          <a:prstGeom prst="rect">
            <a:avLst/>
          </a:prstGeom>
        </p:spPr>
      </p:pic>
      <p:pic>
        <p:nvPicPr>
          <p:cNvPr id="12" name="图片 11"/>
          <p:cNvPicPr>
            <a:picLocks noChangeAspect="1"/>
          </p:cNvPicPr>
          <p:nvPr/>
        </p:nvPicPr>
        <p:blipFill>
          <a:blip r:embed="rId5"/>
          <a:stretch>
            <a:fillRect/>
          </a:stretch>
        </p:blipFill>
        <p:spPr>
          <a:xfrm>
            <a:off x="2156460" y="2307590"/>
            <a:ext cx="7491095" cy="4191635"/>
          </a:xfrm>
          <a:prstGeom prst="rect">
            <a:avLst/>
          </a:prstGeom>
        </p:spPr>
      </p:pic>
      <p:grpSp>
        <p:nvGrpSpPr>
          <p:cNvPr id="13" name="组合 12"/>
          <p:cNvGrpSpPr/>
          <p:nvPr/>
        </p:nvGrpSpPr>
        <p:grpSpPr>
          <a:xfrm>
            <a:off x="2323465" y="2551430"/>
            <a:ext cx="6908800" cy="3829050"/>
            <a:chOff x="2408" y="3718"/>
            <a:chExt cx="10880" cy="6030"/>
          </a:xfrm>
        </p:grpSpPr>
        <p:pic>
          <p:nvPicPr>
            <p:cNvPr id="14" name="图片 13"/>
            <p:cNvPicPr>
              <a:picLocks noChangeAspect="1"/>
            </p:cNvPicPr>
            <p:nvPr/>
          </p:nvPicPr>
          <p:blipFill>
            <a:blip r:embed="rId6"/>
            <a:stretch>
              <a:fillRect/>
            </a:stretch>
          </p:blipFill>
          <p:spPr>
            <a:xfrm>
              <a:off x="2408" y="3718"/>
              <a:ext cx="10881" cy="480"/>
            </a:xfrm>
            <a:prstGeom prst="rect">
              <a:avLst/>
            </a:prstGeom>
          </p:spPr>
        </p:pic>
        <p:pic>
          <p:nvPicPr>
            <p:cNvPr id="15" name="图片 14"/>
            <p:cNvPicPr>
              <a:picLocks noChangeAspect="1"/>
            </p:cNvPicPr>
            <p:nvPr/>
          </p:nvPicPr>
          <p:blipFill>
            <a:blip r:embed="rId7"/>
            <a:stretch>
              <a:fillRect/>
            </a:stretch>
          </p:blipFill>
          <p:spPr>
            <a:xfrm>
              <a:off x="2558" y="4198"/>
              <a:ext cx="10731" cy="5550"/>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nodeType="clickEffect">
                                  <p:stCondLst>
                                    <p:cond delay="0"/>
                                  </p:stCondLst>
                                  <p:childTnLst>
                                    <p:animEffect transition="out" filter="blinds(horizontal)">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par>
                                <p:cTn id="18" presetID="3" presetClass="exit" presetSubtype="10" fill="hold" nodeType="withEffect">
                                  <p:stCondLst>
                                    <p:cond delay="0"/>
                                  </p:stCondLst>
                                  <p:childTnLst>
                                    <p:animEffect transition="out" filter="blinds(horizontal)">
                                      <p:cBhvr>
                                        <p:cTn id="19" dur="500"/>
                                        <p:tgtEl>
                                          <p:spTgt spid="11"/>
                                        </p:tgtEl>
                                      </p:cBhvr>
                                    </p:animEffect>
                                    <p:set>
                                      <p:cBhvr>
                                        <p:cTn id="20" dur="1" fill="hold">
                                          <p:stCondLst>
                                            <p:cond delay="499"/>
                                          </p:stCondLst>
                                        </p:cTn>
                                        <p:tgtEl>
                                          <p:spTgt spid="11"/>
                                        </p:tgtEl>
                                        <p:attrNameLst>
                                          <p:attrName>style.visibility</p:attrName>
                                        </p:attrNameLst>
                                      </p:cBhvr>
                                      <p:to>
                                        <p:strVal val="hidden"/>
                                      </p:to>
                                    </p:set>
                                  </p:childTnLst>
                                </p:cTn>
                              </p:par>
                              <p:par>
                                <p:cTn id="21" presetID="3" presetClass="exit" presetSubtype="10" fill="hold" nodeType="withEffect">
                                  <p:stCondLst>
                                    <p:cond delay="0"/>
                                  </p:stCondLst>
                                  <p:childTnLst>
                                    <p:animEffect transition="out" filter="blinds(horizontal)">
                                      <p:cBhvr>
                                        <p:cTn id="22" dur="500"/>
                                        <p:tgtEl>
                                          <p:spTgt spid="12"/>
                                        </p:tgtEl>
                                      </p:cBhvr>
                                    </p:animEffect>
                                    <p:set>
                                      <p:cBhvr>
                                        <p:cTn id="23" dur="1" fill="hold">
                                          <p:stCondLst>
                                            <p:cond delay="499"/>
                                          </p:stCondLst>
                                        </p:cTn>
                                        <p:tgtEl>
                                          <p:spTgt spid="12"/>
                                        </p:tgtEl>
                                        <p:attrNameLst>
                                          <p:attrName>style.visibility</p:attrName>
                                        </p:attrNameLst>
                                      </p:cBhvr>
                                      <p:to>
                                        <p:strVal val="hidden"/>
                                      </p:to>
                                    </p:set>
                                  </p:childTnLst>
                                </p:cTn>
                              </p:par>
                              <p:par>
                                <p:cTn id="24" presetID="3" presetClass="entr" presetSubtype="1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linds(horizontal)">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rot="2734777" flipH="1">
            <a:off x="-350837" y="176213"/>
            <a:ext cx="765175" cy="828675"/>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1267" name="文本框 2"/>
          <p:cNvSpPr txBox="1"/>
          <p:nvPr/>
        </p:nvSpPr>
        <p:spPr>
          <a:xfrm>
            <a:off x="594678" y="298450"/>
            <a:ext cx="5087937" cy="58356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3200" b="1" dirty="0">
                <a:latin typeface="微软雅黑" panose="020B0503020204020204" pitchFamily="34" charset="-122"/>
                <a:ea typeface="微软雅黑" panose="020B0503020204020204" pitchFamily="34" charset="-122"/>
              </a:rPr>
              <a:t>逆向工程的实现</a:t>
            </a:r>
          </a:p>
        </p:txBody>
      </p:sp>
      <p:sp>
        <p:nvSpPr>
          <p:cNvPr id="8" name="文本框 7"/>
          <p:cNvSpPr txBox="1"/>
          <p:nvPr/>
        </p:nvSpPr>
        <p:spPr>
          <a:xfrm>
            <a:off x="885825" y="1153795"/>
            <a:ext cx="10222230" cy="1087755"/>
          </a:xfrm>
          <a:prstGeom prst="rect">
            <a:avLst/>
          </a:prstGeom>
          <a:noFill/>
        </p:spPr>
        <p:txBody>
          <a:bodyPr wrap="square" rtlCol="0" anchor="t">
            <a:spAutoFit/>
          </a:bodyPr>
          <a:lstStyle/>
          <a:p>
            <a:pPr>
              <a:lnSpc>
                <a:spcPct val="120000"/>
              </a:lnSpc>
            </a:pPr>
            <a:r>
              <a:rPr lang="zh-CN" altLang="en-US" b="1" dirty="0">
                <a:solidFill>
                  <a:srgbClr val="445469"/>
                </a:solidFill>
                <a:latin typeface="微软雅黑" panose="020B0503020204020204" pitchFamily="34" charset="-122"/>
                <a:ea typeface="微软雅黑" panose="020B0503020204020204" pitchFamily="34" charset="-122"/>
              </a:rPr>
              <a:t>（</a:t>
            </a:r>
            <a:r>
              <a:rPr lang="en-US" altLang="zh-CN" b="1" dirty="0">
                <a:solidFill>
                  <a:srgbClr val="445469"/>
                </a:solidFill>
                <a:latin typeface="微软雅黑" panose="020B0503020204020204" pitchFamily="34" charset="-122"/>
                <a:ea typeface="微软雅黑" panose="020B0503020204020204" pitchFamily="34" charset="-122"/>
              </a:rPr>
              <a:t>1）</a:t>
            </a:r>
            <a:r>
              <a:rPr lang="zh-CN" altLang="en-US" b="1" dirty="0">
                <a:solidFill>
                  <a:srgbClr val="445469"/>
                </a:solidFill>
                <a:latin typeface="微软雅黑" panose="020B0503020204020204" pitchFamily="34" charset="-122"/>
                <a:ea typeface="微软雅黑" panose="020B0503020204020204" pitchFamily="34" charset="-122"/>
              </a:rPr>
              <a:t>将</a:t>
            </a:r>
            <a:r>
              <a:rPr lang="en-US" altLang="zh-CN" b="1" dirty="0">
                <a:solidFill>
                  <a:srgbClr val="445469"/>
                </a:solidFill>
                <a:latin typeface="微软雅黑" panose="020B0503020204020204" pitchFamily="34" charset="-122"/>
                <a:ea typeface="微软雅黑" panose="020B0503020204020204" pitchFamily="34" charset="-122"/>
              </a:rPr>
              <a:t>sql</a:t>
            </a:r>
            <a:r>
              <a:rPr lang="zh-CN" altLang="en-US" b="1" dirty="0">
                <a:solidFill>
                  <a:srgbClr val="445469"/>
                </a:solidFill>
                <a:latin typeface="微软雅黑" panose="020B0503020204020204" pitchFamily="34" charset="-122"/>
                <a:ea typeface="微软雅黑" panose="020B0503020204020204" pitchFamily="34" charset="-122"/>
              </a:rPr>
              <a:t>文件生成数据模型</a:t>
            </a:r>
            <a:endParaRPr lang="en-US" altLang="zh-CN" dirty="0">
              <a:solidFill>
                <a:srgbClr val="445469"/>
              </a:solidFill>
              <a:latin typeface="微软雅黑" panose="020B0503020204020204" pitchFamily="34" charset="-122"/>
              <a:ea typeface="微软雅黑" panose="020B0503020204020204" pitchFamily="34" charset="-122"/>
            </a:endParaRPr>
          </a:p>
          <a:p>
            <a:pPr>
              <a:lnSpc>
                <a:spcPct val="120000"/>
              </a:lnSpc>
            </a:pPr>
            <a:r>
              <a:rPr lang="en-US" altLang="zh-CN" dirty="0">
                <a:solidFill>
                  <a:srgbClr val="445469"/>
                </a:solidFill>
                <a:latin typeface="微软雅黑" panose="020B0503020204020204" pitchFamily="34" charset="-122"/>
                <a:ea typeface="微软雅黑" panose="020B0503020204020204" pitchFamily="34" charset="-122"/>
              </a:rPr>
              <a:t>       执行菜单命令File-&gt;Import-&gt;Reverse Engineer ，打开sql脚本逆向工程生成模型向导，设置好选项，一步步直到结束</a:t>
            </a:r>
          </a:p>
        </p:txBody>
      </p:sp>
      <p:pic>
        <p:nvPicPr>
          <p:cNvPr id="9" name="图片 8"/>
          <p:cNvPicPr>
            <a:picLocks noChangeAspect="1"/>
          </p:cNvPicPr>
          <p:nvPr/>
        </p:nvPicPr>
        <p:blipFill>
          <a:blip r:embed="rId3"/>
          <a:stretch>
            <a:fillRect/>
          </a:stretch>
        </p:blipFill>
        <p:spPr>
          <a:xfrm>
            <a:off x="1933575" y="2347595"/>
            <a:ext cx="7475855" cy="3093720"/>
          </a:xfrm>
          <a:prstGeom prst="rect">
            <a:avLst/>
          </a:prstGeom>
        </p:spPr>
      </p:pic>
      <p:pic>
        <p:nvPicPr>
          <p:cNvPr id="10" name="图片 9"/>
          <p:cNvPicPr>
            <a:picLocks noChangeAspect="1"/>
          </p:cNvPicPr>
          <p:nvPr/>
        </p:nvPicPr>
        <p:blipFill>
          <a:blip r:embed="rId4"/>
          <a:stretch>
            <a:fillRect/>
          </a:stretch>
        </p:blipFill>
        <p:spPr>
          <a:xfrm>
            <a:off x="1933575" y="2332355"/>
            <a:ext cx="7506335" cy="3108960"/>
          </a:xfrm>
          <a:prstGeom prst="rect">
            <a:avLst/>
          </a:prstGeom>
        </p:spPr>
      </p:pic>
      <p:pic>
        <p:nvPicPr>
          <p:cNvPr id="11" name="图片 10"/>
          <p:cNvPicPr>
            <a:picLocks noChangeAspect="1"/>
          </p:cNvPicPr>
          <p:nvPr/>
        </p:nvPicPr>
        <p:blipFill>
          <a:blip r:embed="rId5"/>
          <a:stretch>
            <a:fillRect/>
          </a:stretch>
        </p:blipFill>
        <p:spPr>
          <a:xfrm>
            <a:off x="1941195" y="2347595"/>
            <a:ext cx="7498715" cy="30175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rot="2734777" flipH="1">
            <a:off x="-350837" y="176213"/>
            <a:ext cx="765175" cy="828675"/>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1267" name="文本框 2"/>
          <p:cNvSpPr txBox="1"/>
          <p:nvPr/>
        </p:nvSpPr>
        <p:spPr>
          <a:xfrm>
            <a:off x="594678" y="298450"/>
            <a:ext cx="5087937" cy="58356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3200" b="1" dirty="0">
                <a:latin typeface="微软雅黑" panose="020B0503020204020204" pitchFamily="34" charset="-122"/>
                <a:ea typeface="微软雅黑" panose="020B0503020204020204" pitchFamily="34" charset="-122"/>
              </a:rPr>
              <a:t>逆向工程的实现</a:t>
            </a:r>
          </a:p>
        </p:txBody>
      </p:sp>
      <p:sp>
        <p:nvSpPr>
          <p:cNvPr id="8" name="文本框 7"/>
          <p:cNvSpPr txBox="1"/>
          <p:nvPr/>
        </p:nvSpPr>
        <p:spPr>
          <a:xfrm>
            <a:off x="885825" y="1153795"/>
            <a:ext cx="10222230" cy="1087755"/>
          </a:xfrm>
          <a:prstGeom prst="rect">
            <a:avLst/>
          </a:prstGeom>
          <a:noFill/>
        </p:spPr>
        <p:txBody>
          <a:bodyPr wrap="square" rtlCol="0" anchor="t">
            <a:spAutoFit/>
          </a:bodyPr>
          <a:lstStyle/>
          <a:p>
            <a:pPr>
              <a:lnSpc>
                <a:spcPct val="120000"/>
              </a:lnSpc>
            </a:pPr>
            <a:r>
              <a:rPr lang="zh-CN" altLang="en-US" b="1" dirty="0">
                <a:solidFill>
                  <a:srgbClr val="445469"/>
                </a:solidFill>
                <a:latin typeface="微软雅黑" panose="020B0503020204020204" pitchFamily="34" charset="-122"/>
                <a:ea typeface="微软雅黑" panose="020B0503020204020204" pitchFamily="34" charset="-122"/>
              </a:rPr>
              <a:t>（</a:t>
            </a:r>
            <a:r>
              <a:rPr lang="en-US" altLang="zh-CN" b="1" dirty="0">
                <a:solidFill>
                  <a:srgbClr val="445469"/>
                </a:solidFill>
                <a:latin typeface="微软雅黑" panose="020B0503020204020204" pitchFamily="34" charset="-122"/>
                <a:ea typeface="微软雅黑" panose="020B0503020204020204" pitchFamily="34" charset="-122"/>
              </a:rPr>
              <a:t>2）</a:t>
            </a:r>
            <a:r>
              <a:rPr lang="zh-CN" altLang="en-US" b="1" dirty="0">
                <a:solidFill>
                  <a:srgbClr val="445469"/>
                </a:solidFill>
                <a:latin typeface="微软雅黑" panose="020B0503020204020204" pitchFamily="34" charset="-122"/>
                <a:ea typeface="微软雅黑" panose="020B0503020204020204" pitchFamily="34" charset="-122"/>
              </a:rPr>
              <a:t>将</a:t>
            </a:r>
            <a:r>
              <a:rPr lang="en-US" altLang="zh-CN" b="1" dirty="0">
                <a:solidFill>
                  <a:srgbClr val="445469"/>
                </a:solidFill>
                <a:latin typeface="微软雅黑" panose="020B0503020204020204" pitchFamily="34" charset="-122"/>
                <a:ea typeface="微软雅黑" panose="020B0503020204020204" pitchFamily="34" charset="-122"/>
              </a:rPr>
              <a:t>sql</a:t>
            </a:r>
            <a:r>
              <a:rPr lang="zh-CN" altLang="en-US" b="1" dirty="0">
                <a:solidFill>
                  <a:srgbClr val="445469"/>
                </a:solidFill>
                <a:latin typeface="微软雅黑" panose="020B0503020204020204" pitchFamily="34" charset="-122"/>
                <a:ea typeface="微软雅黑" panose="020B0503020204020204" pitchFamily="34" charset="-122"/>
              </a:rPr>
              <a:t>文件生成数据表</a:t>
            </a:r>
            <a:endParaRPr lang="en-US" altLang="zh-CN" dirty="0">
              <a:solidFill>
                <a:srgbClr val="445469"/>
              </a:solidFill>
              <a:latin typeface="微软雅黑" panose="020B0503020204020204" pitchFamily="34" charset="-122"/>
              <a:ea typeface="微软雅黑" panose="020B0503020204020204" pitchFamily="34" charset="-122"/>
            </a:endParaRPr>
          </a:p>
          <a:p>
            <a:pPr>
              <a:lnSpc>
                <a:spcPct val="120000"/>
              </a:lnSpc>
            </a:pPr>
            <a:r>
              <a:rPr lang="en-US" altLang="zh-CN" dirty="0">
                <a:solidFill>
                  <a:srgbClr val="445469"/>
                </a:solidFill>
                <a:latin typeface="微软雅黑" panose="020B0503020204020204" pitchFamily="34" charset="-122"/>
                <a:ea typeface="微软雅黑" panose="020B0503020204020204" pitchFamily="34" charset="-122"/>
              </a:rPr>
              <a:t>         执行菜单命令Database-&gt;Reverse Engineer...，打开数据库逆向工程生成模型向导</a:t>
            </a:r>
            <a:r>
              <a:rPr lang="zh-CN" altLang="en-US" dirty="0">
                <a:solidFill>
                  <a:srgbClr val="445469"/>
                </a:solidFill>
                <a:latin typeface="微软雅黑" panose="020B0503020204020204" pitchFamily="34" charset="-122"/>
                <a:ea typeface="微软雅黑" panose="020B0503020204020204" pitchFamily="34" charset="-122"/>
              </a:rPr>
              <a:t>，设置好选项，一步步操作直到结束。</a:t>
            </a:r>
          </a:p>
        </p:txBody>
      </p:sp>
      <p:grpSp>
        <p:nvGrpSpPr>
          <p:cNvPr id="5" name="组合 4"/>
          <p:cNvGrpSpPr/>
          <p:nvPr/>
        </p:nvGrpSpPr>
        <p:grpSpPr>
          <a:xfrm>
            <a:off x="1839595" y="2241550"/>
            <a:ext cx="8313420" cy="4035425"/>
            <a:chOff x="2897" y="957"/>
            <a:chExt cx="13092" cy="6355"/>
          </a:xfrm>
        </p:grpSpPr>
        <p:pic>
          <p:nvPicPr>
            <p:cNvPr id="3" name="图片 2"/>
            <p:cNvPicPr>
              <a:picLocks noChangeAspect="1"/>
            </p:cNvPicPr>
            <p:nvPr/>
          </p:nvPicPr>
          <p:blipFill>
            <a:blip r:embed="rId3"/>
            <a:srcRect b="55813"/>
            <a:stretch>
              <a:fillRect/>
            </a:stretch>
          </p:blipFill>
          <p:spPr>
            <a:xfrm>
              <a:off x="2897" y="957"/>
              <a:ext cx="13093" cy="4603"/>
            </a:xfrm>
            <a:prstGeom prst="rect">
              <a:avLst/>
            </a:prstGeom>
          </p:spPr>
        </p:pic>
        <p:pic>
          <p:nvPicPr>
            <p:cNvPr id="4" name="图片 3"/>
            <p:cNvPicPr>
              <a:picLocks noChangeAspect="1"/>
            </p:cNvPicPr>
            <p:nvPr/>
          </p:nvPicPr>
          <p:blipFill>
            <a:blip r:embed="rId3"/>
            <a:srcRect t="83172"/>
            <a:stretch>
              <a:fillRect/>
            </a:stretch>
          </p:blipFill>
          <p:spPr>
            <a:xfrm>
              <a:off x="2897" y="5560"/>
              <a:ext cx="13093" cy="1753"/>
            </a:xfrm>
            <a:prstGeom prst="rect">
              <a:avLst/>
            </a:prstGeom>
          </p:spPr>
        </p:pic>
      </p:grpSp>
      <p:grpSp>
        <p:nvGrpSpPr>
          <p:cNvPr id="9" name="组合 8"/>
          <p:cNvGrpSpPr/>
          <p:nvPr/>
        </p:nvGrpSpPr>
        <p:grpSpPr>
          <a:xfrm>
            <a:off x="1839595" y="2241550"/>
            <a:ext cx="8465820" cy="4036060"/>
            <a:chOff x="2897" y="3530"/>
            <a:chExt cx="13332" cy="6356"/>
          </a:xfrm>
        </p:grpSpPr>
        <p:pic>
          <p:nvPicPr>
            <p:cNvPr id="6" name="图片 5"/>
            <p:cNvPicPr>
              <a:picLocks noChangeAspect="1"/>
            </p:cNvPicPr>
            <p:nvPr/>
          </p:nvPicPr>
          <p:blipFill>
            <a:blip r:embed="rId4"/>
            <a:srcRect b="47936"/>
            <a:stretch>
              <a:fillRect/>
            </a:stretch>
          </p:blipFill>
          <p:spPr>
            <a:xfrm>
              <a:off x="2897" y="3530"/>
              <a:ext cx="13333" cy="5411"/>
            </a:xfrm>
            <a:prstGeom prst="rect">
              <a:avLst/>
            </a:prstGeom>
          </p:spPr>
        </p:pic>
        <p:pic>
          <p:nvPicPr>
            <p:cNvPr id="7" name="图片 6"/>
            <p:cNvPicPr>
              <a:picLocks noChangeAspect="1"/>
            </p:cNvPicPr>
            <p:nvPr/>
          </p:nvPicPr>
          <p:blipFill>
            <a:blip r:embed="rId4"/>
            <a:srcRect t="89782"/>
            <a:stretch>
              <a:fillRect/>
            </a:stretch>
          </p:blipFill>
          <p:spPr>
            <a:xfrm>
              <a:off x="2897" y="8824"/>
              <a:ext cx="13333" cy="1062"/>
            </a:xfrm>
            <a:prstGeom prst="rect">
              <a:avLst/>
            </a:prstGeom>
          </p:spPr>
        </p:pic>
      </p:grpSp>
      <p:grpSp>
        <p:nvGrpSpPr>
          <p:cNvPr id="12" name="组合 11"/>
          <p:cNvGrpSpPr/>
          <p:nvPr/>
        </p:nvGrpSpPr>
        <p:grpSpPr>
          <a:xfrm>
            <a:off x="1839595" y="2305050"/>
            <a:ext cx="8465820" cy="3972560"/>
            <a:chOff x="2897" y="3630"/>
            <a:chExt cx="13332" cy="6256"/>
          </a:xfrm>
        </p:grpSpPr>
        <p:pic>
          <p:nvPicPr>
            <p:cNvPr id="10" name="图片 9"/>
            <p:cNvPicPr>
              <a:picLocks noChangeAspect="1"/>
            </p:cNvPicPr>
            <p:nvPr/>
          </p:nvPicPr>
          <p:blipFill>
            <a:blip r:embed="rId5"/>
            <a:srcRect b="52786"/>
            <a:stretch>
              <a:fillRect/>
            </a:stretch>
          </p:blipFill>
          <p:spPr>
            <a:xfrm>
              <a:off x="2897" y="3630"/>
              <a:ext cx="13321" cy="4924"/>
            </a:xfrm>
            <a:prstGeom prst="rect">
              <a:avLst/>
            </a:prstGeom>
          </p:spPr>
        </p:pic>
        <p:pic>
          <p:nvPicPr>
            <p:cNvPr id="11" name="图片 10"/>
            <p:cNvPicPr>
              <a:picLocks noChangeAspect="1"/>
            </p:cNvPicPr>
            <p:nvPr/>
          </p:nvPicPr>
          <p:blipFill>
            <a:blip r:embed="rId5"/>
            <a:srcRect t="87285"/>
            <a:stretch>
              <a:fillRect/>
            </a:stretch>
          </p:blipFill>
          <p:spPr>
            <a:xfrm>
              <a:off x="2909" y="8560"/>
              <a:ext cx="13321" cy="1326"/>
            </a:xfrm>
            <a:prstGeom prst="rect">
              <a:avLst/>
            </a:prstGeom>
          </p:spPr>
        </p:pic>
      </p:grpSp>
      <p:grpSp>
        <p:nvGrpSpPr>
          <p:cNvPr id="15" name="组合 14"/>
          <p:cNvGrpSpPr/>
          <p:nvPr/>
        </p:nvGrpSpPr>
        <p:grpSpPr>
          <a:xfrm>
            <a:off x="1849755" y="2305050"/>
            <a:ext cx="8490585" cy="3972560"/>
            <a:chOff x="2913" y="3630"/>
            <a:chExt cx="13371" cy="6256"/>
          </a:xfrm>
        </p:grpSpPr>
        <p:pic>
          <p:nvPicPr>
            <p:cNvPr id="13" name="图片 12"/>
            <p:cNvPicPr>
              <a:picLocks noChangeAspect="1"/>
            </p:cNvPicPr>
            <p:nvPr/>
          </p:nvPicPr>
          <p:blipFill>
            <a:blip r:embed="rId6"/>
            <a:srcRect b="57083"/>
            <a:stretch>
              <a:fillRect/>
            </a:stretch>
          </p:blipFill>
          <p:spPr>
            <a:xfrm>
              <a:off x="2913" y="3630"/>
              <a:ext cx="13369" cy="4481"/>
            </a:xfrm>
            <a:prstGeom prst="rect">
              <a:avLst/>
            </a:prstGeom>
          </p:spPr>
        </p:pic>
        <p:pic>
          <p:nvPicPr>
            <p:cNvPr id="14" name="图片 13"/>
            <p:cNvPicPr>
              <a:picLocks noChangeAspect="1"/>
            </p:cNvPicPr>
            <p:nvPr/>
          </p:nvPicPr>
          <p:blipFill>
            <a:blip r:embed="rId6"/>
            <a:srcRect t="82971"/>
            <a:stretch>
              <a:fillRect/>
            </a:stretch>
          </p:blipFill>
          <p:spPr>
            <a:xfrm>
              <a:off x="2916" y="8108"/>
              <a:ext cx="13369" cy="1778"/>
            </a:xfrm>
            <a:prstGeom prst="rect">
              <a:avLst/>
            </a:prstGeom>
          </p:spPr>
        </p:pic>
      </p:grpSp>
      <p:grpSp>
        <p:nvGrpSpPr>
          <p:cNvPr id="18" name="组合 17"/>
          <p:cNvGrpSpPr/>
          <p:nvPr/>
        </p:nvGrpSpPr>
        <p:grpSpPr>
          <a:xfrm>
            <a:off x="1851660" y="2268855"/>
            <a:ext cx="8478520" cy="3997960"/>
            <a:chOff x="2916" y="3573"/>
            <a:chExt cx="13352" cy="6296"/>
          </a:xfrm>
        </p:grpSpPr>
        <p:pic>
          <p:nvPicPr>
            <p:cNvPr id="16" name="图片 15"/>
            <p:cNvPicPr>
              <a:picLocks noChangeAspect="1"/>
            </p:cNvPicPr>
            <p:nvPr/>
          </p:nvPicPr>
          <p:blipFill>
            <a:blip r:embed="rId7"/>
            <a:srcRect l="-120" r="120" b="49995"/>
            <a:stretch>
              <a:fillRect/>
            </a:stretch>
          </p:blipFill>
          <p:spPr>
            <a:xfrm>
              <a:off x="2916" y="3573"/>
              <a:ext cx="13333" cy="5197"/>
            </a:xfrm>
            <a:prstGeom prst="rect">
              <a:avLst/>
            </a:prstGeom>
          </p:spPr>
        </p:pic>
        <p:pic>
          <p:nvPicPr>
            <p:cNvPr id="17" name="图片 16"/>
            <p:cNvPicPr>
              <a:picLocks noChangeAspect="1"/>
            </p:cNvPicPr>
            <p:nvPr/>
          </p:nvPicPr>
          <p:blipFill>
            <a:blip r:embed="rId7"/>
            <a:srcRect t="89310"/>
            <a:stretch>
              <a:fillRect/>
            </a:stretch>
          </p:blipFill>
          <p:spPr>
            <a:xfrm>
              <a:off x="2936" y="8759"/>
              <a:ext cx="13333" cy="1111"/>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657350" y="2457450"/>
            <a:ext cx="2128838" cy="2128838"/>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2476500" y="2789238"/>
            <a:ext cx="7589838" cy="1636712"/>
            <a:chOff x="2476160" y="2789636"/>
            <a:chExt cx="7590213" cy="1635917"/>
          </a:xfrm>
        </p:grpSpPr>
        <p:sp>
          <p:nvSpPr>
            <p:cNvPr id="11" name="任意多边形 10"/>
            <p:cNvSpPr/>
            <p:nvPr/>
          </p:nvSpPr>
          <p:spPr>
            <a:xfrm>
              <a:off x="2476160" y="2789636"/>
              <a:ext cx="7590213" cy="1635917"/>
            </a:xfrm>
            <a:custGeom>
              <a:avLst/>
              <a:gdLst>
                <a:gd name="connsiteX0" fmla="*/ 0 w 7590213"/>
                <a:gd name="connsiteY0" fmla="*/ 0 h 1635917"/>
                <a:gd name="connsiteX1" fmla="*/ 7590213 w 7590213"/>
                <a:gd name="connsiteY1" fmla="*/ 0 h 1635917"/>
                <a:gd name="connsiteX2" fmla="*/ 7590213 w 7590213"/>
                <a:gd name="connsiteY2" fmla="*/ 1635917 h 1635917"/>
                <a:gd name="connsiteX3" fmla="*/ 1140350 w 7590213"/>
                <a:gd name="connsiteY3" fmla="*/ 1635917 h 1635917"/>
                <a:gd name="connsiteX4" fmla="*/ 0 w 7590213"/>
                <a:gd name="connsiteY4" fmla="*/ 499380 h 1635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0213" h="1635917">
                  <a:moveTo>
                    <a:pt x="0" y="0"/>
                  </a:moveTo>
                  <a:lnTo>
                    <a:pt x="7590213" y="0"/>
                  </a:lnTo>
                  <a:lnTo>
                    <a:pt x="7590213" y="1635917"/>
                  </a:lnTo>
                  <a:lnTo>
                    <a:pt x="1140350" y="1635917"/>
                  </a:lnTo>
                  <a:lnTo>
                    <a:pt x="0" y="499380"/>
                  </a:lnTo>
                  <a:close/>
                </a:path>
              </a:pathLst>
            </a:custGeom>
            <a:solidFill>
              <a:srgbClr val="CA0810"/>
            </a:solidFill>
            <a:ln>
              <a:noFill/>
            </a:ln>
            <a:effectLst>
              <a:innerShdw blurRad="190500" dist="101600" dir="858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0186" name="文本框 11"/>
            <p:cNvSpPr txBox="1"/>
            <p:nvPr/>
          </p:nvSpPr>
          <p:spPr>
            <a:xfrm>
              <a:off x="3785913" y="3205723"/>
              <a:ext cx="5523726" cy="583282"/>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r>
                <a:rPr lang="en-US" altLang="zh-CN" sz="3200" b="1" dirty="0">
                  <a:solidFill>
                    <a:schemeClr val="bg1"/>
                  </a:solidFill>
                  <a:latin typeface="微软雅黑" panose="020B0503020204020204" pitchFamily="34" charset="-122"/>
                  <a:ea typeface="微软雅黑" panose="020B0503020204020204" pitchFamily="34" charset="-122"/>
                </a:rPr>
                <a:t>UML</a:t>
              </a:r>
              <a:r>
                <a:rPr lang="zh-CN" altLang="en-US" sz="3200" b="1" dirty="0">
                  <a:solidFill>
                    <a:schemeClr val="bg1"/>
                  </a:solidFill>
                  <a:latin typeface="微软雅黑" panose="020B0503020204020204" pitchFamily="34" charset="-122"/>
                  <a:ea typeface="微软雅黑" panose="020B0503020204020204" pitchFamily="34" charset="-122"/>
                </a:rPr>
                <a:t>工具比较</a:t>
              </a:r>
            </a:p>
          </p:txBody>
        </p:sp>
        <p:sp>
          <p:nvSpPr>
            <p:cNvPr id="13" name="矩形 33"/>
            <p:cNvSpPr>
              <a:spLocks noChangeArrowheads="1"/>
            </p:cNvSpPr>
            <p:nvPr/>
          </p:nvSpPr>
          <p:spPr bwMode="auto">
            <a:xfrm>
              <a:off x="3620805" y="3578240"/>
              <a:ext cx="5364427" cy="245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1216025" rtl="0" eaLnBrk="1" fontAlgn="auto" latinLnBrk="0" hangingPunct="1">
                <a:lnSpc>
                  <a:spcPct val="100000"/>
                </a:lnSpc>
                <a:spcBef>
                  <a:spcPct val="20000"/>
                </a:spcBef>
                <a:spcAft>
                  <a:spcPts val="0"/>
                </a:spcAft>
                <a:buClrTx/>
                <a:buSzTx/>
                <a:buFontTx/>
                <a:buNone/>
                <a:defRPr/>
              </a:pPr>
              <a:endParaRPr kumimoji="0" lang="en-US" altLang="zh-CN" sz="16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16" name="组合 15"/>
          <p:cNvGrpSpPr/>
          <p:nvPr/>
        </p:nvGrpSpPr>
        <p:grpSpPr>
          <a:xfrm>
            <a:off x="0" y="2628900"/>
            <a:ext cx="3317875" cy="2154341"/>
            <a:chOff x="0" y="2628900"/>
            <a:chExt cx="3318008" cy="2153964"/>
          </a:xfrm>
        </p:grpSpPr>
        <p:sp>
          <p:nvSpPr>
            <p:cNvPr id="8" name="任意多边形 7"/>
            <p:cNvSpPr/>
            <p:nvPr/>
          </p:nvSpPr>
          <p:spPr>
            <a:xfrm>
              <a:off x="0" y="2628900"/>
              <a:ext cx="2476599" cy="642826"/>
            </a:xfrm>
            <a:custGeom>
              <a:avLst/>
              <a:gdLst>
                <a:gd name="connsiteX0" fmla="*/ 0 w 2476160"/>
                <a:gd name="connsiteY0" fmla="*/ 0 h 642938"/>
                <a:gd name="connsiteX1" fmla="*/ 1831065 w 2476160"/>
                <a:gd name="connsiteY1" fmla="*/ 0 h 642938"/>
                <a:gd name="connsiteX2" fmla="*/ 2476160 w 2476160"/>
                <a:gd name="connsiteY2" fmla="*/ 642938 h 642938"/>
                <a:gd name="connsiteX3" fmla="*/ 0 w 2476160"/>
                <a:gd name="connsiteY3" fmla="*/ 642938 h 642938"/>
              </a:gdLst>
              <a:ahLst/>
              <a:cxnLst>
                <a:cxn ang="0">
                  <a:pos x="connsiteX0" y="connsiteY0"/>
                </a:cxn>
                <a:cxn ang="0">
                  <a:pos x="connsiteX1" y="connsiteY1"/>
                </a:cxn>
                <a:cxn ang="0">
                  <a:pos x="connsiteX2" y="connsiteY2"/>
                </a:cxn>
                <a:cxn ang="0">
                  <a:pos x="connsiteX3" y="connsiteY3"/>
                </a:cxn>
              </a:cxnLst>
              <a:rect l="l" t="t" r="r" b="b"/>
              <a:pathLst>
                <a:path w="2476160" h="642938">
                  <a:moveTo>
                    <a:pt x="0" y="0"/>
                  </a:moveTo>
                  <a:lnTo>
                    <a:pt x="1831065" y="0"/>
                  </a:lnTo>
                  <a:lnTo>
                    <a:pt x="2476160" y="642938"/>
                  </a:lnTo>
                  <a:lnTo>
                    <a:pt x="0" y="642938"/>
                  </a:lnTo>
                  <a:close/>
                </a:path>
              </a:pathLst>
            </a:custGeom>
            <a:solidFill>
              <a:schemeClr val="bg1">
                <a:lumMod val="65000"/>
              </a:schemeClr>
            </a:solidFill>
            <a:ln>
              <a:noFill/>
            </a:ln>
            <a:effectLst>
              <a:outerShdw blurRad="50800" dist="38100" dir="3600000" sx="101000" sy="101000" algn="tl" rotWithShape="0">
                <a:schemeClr val="tx1">
                  <a:alpha val="4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0182" name="文本框 14"/>
            <p:cNvSpPr txBox="1"/>
            <p:nvPr/>
          </p:nvSpPr>
          <p:spPr>
            <a:xfrm>
              <a:off x="742950" y="3214688"/>
              <a:ext cx="2575058" cy="1568176"/>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9600" b="1" dirty="0">
                  <a:solidFill>
                    <a:srgbClr val="CA0810"/>
                  </a:solidFill>
                  <a:latin typeface="微软雅黑" panose="020B0503020204020204" pitchFamily="34" charset="-122"/>
                  <a:ea typeface="微软雅黑" panose="020B0503020204020204" pitchFamily="34" charset="-122"/>
                </a:rPr>
                <a:t>05</a:t>
              </a:r>
              <a:endParaRPr lang="zh-CN" altLang="en-US" sz="9600" b="1" dirty="0">
                <a:solidFill>
                  <a:srgbClr val="CA081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right)">
                                      <p:cBhvr>
                                        <p:cTn id="7" dur="500"/>
                                        <p:tgtEl>
                                          <p:spTgt spid="16"/>
                                        </p:tgtEl>
                                      </p:cBhvr>
                                    </p:animEffect>
                                  </p:childTnLst>
                                </p:cTn>
                              </p:par>
                              <p:par>
                                <p:cTn id="8" presetID="22" presetClass="entr" presetSubtype="8"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rot="2734777" flipH="1">
            <a:off x="-350837" y="176213"/>
            <a:ext cx="765175" cy="828675"/>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1267" name="文本框 2"/>
          <p:cNvSpPr txBox="1"/>
          <p:nvPr/>
        </p:nvSpPr>
        <p:spPr>
          <a:xfrm>
            <a:off x="594995" y="298450"/>
            <a:ext cx="9936480" cy="583565"/>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3200" b="1" dirty="0">
                <a:latin typeface="微软雅黑" panose="020B0503020204020204" pitchFamily="34" charset="-122"/>
                <a:ea typeface="微软雅黑" panose="020B0503020204020204" pitchFamily="34" charset="-122"/>
              </a:rPr>
              <a:t>PowerDesigner、Rational Rose、Visio三者比较</a:t>
            </a:r>
          </a:p>
        </p:txBody>
      </p:sp>
      <p:graphicFrame>
        <p:nvGraphicFramePr>
          <p:cNvPr id="22" name="表格 21"/>
          <p:cNvGraphicFramePr/>
          <p:nvPr/>
        </p:nvGraphicFramePr>
        <p:xfrm>
          <a:off x="1453515" y="1583055"/>
          <a:ext cx="9285605" cy="3827974"/>
        </p:xfrm>
        <a:graphic>
          <a:graphicData uri="http://schemas.openxmlformats.org/drawingml/2006/table">
            <a:tbl>
              <a:tblPr firstRow="1" bandRow="1">
                <a:tableStyleId>{5C22544A-7EE6-4342-B048-85BDC9FD1C3A}</a:tableStyleId>
              </a:tblPr>
              <a:tblGrid>
                <a:gridCol w="1055370">
                  <a:extLst>
                    <a:ext uri="{9D8B030D-6E8A-4147-A177-3AD203B41FA5}">
                      <a16:colId xmlns:a16="http://schemas.microsoft.com/office/drawing/2014/main" val="20000"/>
                    </a:ext>
                  </a:extLst>
                </a:gridCol>
                <a:gridCol w="2426335">
                  <a:extLst>
                    <a:ext uri="{9D8B030D-6E8A-4147-A177-3AD203B41FA5}">
                      <a16:colId xmlns:a16="http://schemas.microsoft.com/office/drawing/2014/main" val="20001"/>
                    </a:ext>
                  </a:extLst>
                </a:gridCol>
                <a:gridCol w="1931035">
                  <a:extLst>
                    <a:ext uri="{9D8B030D-6E8A-4147-A177-3AD203B41FA5}">
                      <a16:colId xmlns:a16="http://schemas.microsoft.com/office/drawing/2014/main" val="20002"/>
                    </a:ext>
                  </a:extLst>
                </a:gridCol>
                <a:gridCol w="1952625">
                  <a:extLst>
                    <a:ext uri="{9D8B030D-6E8A-4147-A177-3AD203B41FA5}">
                      <a16:colId xmlns:a16="http://schemas.microsoft.com/office/drawing/2014/main" val="20003"/>
                    </a:ext>
                  </a:extLst>
                </a:gridCol>
                <a:gridCol w="1920240">
                  <a:extLst>
                    <a:ext uri="{9D8B030D-6E8A-4147-A177-3AD203B41FA5}">
                      <a16:colId xmlns:a16="http://schemas.microsoft.com/office/drawing/2014/main" val="20004"/>
                    </a:ext>
                  </a:extLst>
                </a:gridCol>
              </a:tblGrid>
              <a:tr h="420370">
                <a:tc>
                  <a:txBody>
                    <a:bodyPr/>
                    <a:lstStyle/>
                    <a:p>
                      <a:pPr algn="ctr">
                        <a:lnSpc>
                          <a:spcPct val="120000"/>
                        </a:lnSpc>
                        <a:buNone/>
                      </a:pPr>
                      <a:r>
                        <a:rPr lang="zh-CN" altLang="en-US"/>
                        <a:t>序号</a:t>
                      </a:r>
                    </a:p>
                  </a:txBody>
                  <a:tcPr anchor="ctr"/>
                </a:tc>
                <a:tc>
                  <a:txBody>
                    <a:bodyPr/>
                    <a:lstStyle/>
                    <a:p>
                      <a:pPr algn="ctr">
                        <a:lnSpc>
                          <a:spcPct val="120000"/>
                        </a:lnSpc>
                        <a:buNone/>
                      </a:pPr>
                      <a:r>
                        <a:rPr lang="zh-CN" altLang="en-US"/>
                        <a:t>比较角度</a:t>
                      </a:r>
                    </a:p>
                  </a:txBody>
                  <a:tcPr anchor="ctr"/>
                </a:tc>
                <a:tc>
                  <a:txBody>
                    <a:bodyPr/>
                    <a:lstStyle/>
                    <a:p>
                      <a:pPr algn="ctr">
                        <a:lnSpc>
                          <a:spcPct val="120000"/>
                        </a:lnSpc>
                        <a:buNone/>
                      </a:pPr>
                      <a:r>
                        <a:rPr lang="zh-CN" altLang="en-US"/>
                        <a:t>PowerDesigner</a:t>
                      </a:r>
                    </a:p>
                  </a:txBody>
                  <a:tcPr anchor="ctr"/>
                </a:tc>
                <a:tc>
                  <a:txBody>
                    <a:bodyPr/>
                    <a:lstStyle/>
                    <a:p>
                      <a:pPr algn="ctr">
                        <a:lnSpc>
                          <a:spcPct val="120000"/>
                        </a:lnSpc>
                        <a:buNone/>
                      </a:pPr>
                      <a:r>
                        <a:rPr lang="zh-CN" altLang="en-US"/>
                        <a:t>Rational Rose</a:t>
                      </a:r>
                    </a:p>
                  </a:txBody>
                  <a:tcPr anchor="ctr"/>
                </a:tc>
                <a:tc>
                  <a:txBody>
                    <a:bodyPr/>
                    <a:lstStyle/>
                    <a:p>
                      <a:pPr algn="ctr">
                        <a:lnSpc>
                          <a:spcPct val="120000"/>
                        </a:lnSpc>
                        <a:buNone/>
                      </a:pPr>
                      <a:r>
                        <a:rPr lang="zh-CN" altLang="en-US"/>
                        <a:t>Visio</a:t>
                      </a:r>
                    </a:p>
                  </a:txBody>
                  <a:tcPr anchor="ctr"/>
                </a:tc>
                <a:extLst>
                  <a:ext uri="{0D108BD9-81ED-4DB2-BD59-A6C34878D82A}">
                    <a16:rowId xmlns:a16="http://schemas.microsoft.com/office/drawing/2014/main" val="10000"/>
                  </a:ext>
                </a:extLst>
              </a:tr>
              <a:tr h="381000">
                <a:tc>
                  <a:txBody>
                    <a:bodyPr/>
                    <a:lstStyle/>
                    <a:p>
                      <a:pPr algn="ctr">
                        <a:lnSpc>
                          <a:spcPct val="120000"/>
                        </a:lnSpc>
                        <a:buNone/>
                      </a:pPr>
                      <a:r>
                        <a:rPr lang="en-US" altLang="zh-CN" dirty="0">
                          <a:solidFill>
                            <a:srgbClr val="445469"/>
                          </a:solidFill>
                          <a:latin typeface="微软雅黑" panose="020B0503020204020204" pitchFamily="34" charset="-122"/>
                          <a:ea typeface="微软雅黑" panose="020B0503020204020204" pitchFamily="34" charset="-122"/>
                        </a:rPr>
                        <a:t>1</a:t>
                      </a:r>
                    </a:p>
                  </a:txBody>
                  <a:tcPr anchor="ctr"/>
                </a:tc>
                <a:tc>
                  <a:txBody>
                    <a:bodyPr/>
                    <a:lstStyle/>
                    <a:p>
                      <a:pPr algn="ctr">
                        <a:lnSpc>
                          <a:spcPct val="120000"/>
                        </a:lnSpc>
                        <a:buNone/>
                      </a:pPr>
                      <a:r>
                        <a:rPr lang="zh-CN" altLang="en-US" dirty="0">
                          <a:solidFill>
                            <a:srgbClr val="445469"/>
                          </a:solidFill>
                          <a:latin typeface="微软雅黑" panose="020B0503020204020204" pitchFamily="34" charset="-122"/>
                          <a:ea typeface="微软雅黑" panose="020B0503020204020204" pitchFamily="34" charset="-122"/>
                        </a:rPr>
                        <a:t>开发公司</a:t>
                      </a:r>
                    </a:p>
                  </a:txBody>
                  <a:tcPr anchor="ctr"/>
                </a:tc>
                <a:tc>
                  <a:txBody>
                    <a:bodyPr/>
                    <a:lstStyle/>
                    <a:p>
                      <a:pPr algn="ctr">
                        <a:lnSpc>
                          <a:spcPct val="120000"/>
                        </a:lnSpc>
                        <a:buNone/>
                      </a:pPr>
                      <a:r>
                        <a:rPr lang="en-US" altLang="zh-CN" dirty="0">
                          <a:solidFill>
                            <a:srgbClr val="445469"/>
                          </a:solidFill>
                          <a:latin typeface="微软雅黑" panose="020B0503020204020204" pitchFamily="34" charset="-122"/>
                          <a:ea typeface="微软雅黑" panose="020B0503020204020204" pitchFamily="34" charset="-122"/>
                        </a:rPr>
                        <a:t>Sybase</a:t>
                      </a:r>
                    </a:p>
                  </a:txBody>
                  <a:tcPr anchor="ctr"/>
                </a:tc>
                <a:tc>
                  <a:txBody>
                    <a:bodyPr/>
                    <a:lstStyle/>
                    <a:p>
                      <a:pPr algn="ctr">
                        <a:lnSpc>
                          <a:spcPct val="120000"/>
                        </a:lnSpc>
                        <a:buNone/>
                      </a:pPr>
                      <a:r>
                        <a:rPr lang="en-US" altLang="zh-CN" dirty="0">
                          <a:solidFill>
                            <a:srgbClr val="445469"/>
                          </a:solidFill>
                          <a:latin typeface="微软雅黑" panose="020B0503020204020204" pitchFamily="34" charset="-122"/>
                          <a:ea typeface="微软雅黑" panose="020B0503020204020204" pitchFamily="34" charset="-122"/>
                        </a:rPr>
                        <a:t>Rational</a:t>
                      </a:r>
                    </a:p>
                  </a:txBody>
                  <a:tcPr anchor="ctr"/>
                </a:tc>
                <a:tc>
                  <a:txBody>
                    <a:bodyPr/>
                    <a:lstStyle/>
                    <a:p>
                      <a:pPr algn="ctr">
                        <a:lnSpc>
                          <a:spcPct val="120000"/>
                        </a:lnSpc>
                        <a:buNone/>
                      </a:pPr>
                      <a:r>
                        <a:rPr lang="en-US" altLang="zh-CN" dirty="0">
                          <a:solidFill>
                            <a:srgbClr val="445469"/>
                          </a:solidFill>
                          <a:latin typeface="微软雅黑" panose="020B0503020204020204" pitchFamily="34" charset="-122"/>
                          <a:ea typeface="微软雅黑" panose="020B0503020204020204" pitchFamily="34" charset="-122"/>
                        </a:rPr>
                        <a:t>Microsoft</a:t>
                      </a:r>
                    </a:p>
                  </a:txBody>
                  <a:tcPr anchor="ctr"/>
                </a:tc>
                <a:extLst>
                  <a:ext uri="{0D108BD9-81ED-4DB2-BD59-A6C34878D82A}">
                    <a16:rowId xmlns:a16="http://schemas.microsoft.com/office/drawing/2014/main" val="10001"/>
                  </a:ext>
                </a:extLst>
              </a:tr>
              <a:tr h="381000">
                <a:tc>
                  <a:txBody>
                    <a:bodyPr/>
                    <a:lstStyle/>
                    <a:p>
                      <a:pPr algn="ctr">
                        <a:lnSpc>
                          <a:spcPct val="120000"/>
                        </a:lnSpc>
                        <a:buNone/>
                      </a:pPr>
                      <a:r>
                        <a:rPr lang="en-US" altLang="zh-CN" dirty="0">
                          <a:solidFill>
                            <a:srgbClr val="445469"/>
                          </a:solidFill>
                          <a:latin typeface="微软雅黑" panose="020B0503020204020204" pitchFamily="34" charset="-122"/>
                          <a:ea typeface="微软雅黑" panose="020B0503020204020204" pitchFamily="34" charset="-122"/>
                        </a:rPr>
                        <a:t>2</a:t>
                      </a:r>
                    </a:p>
                  </a:txBody>
                  <a:tcPr anchor="ctr"/>
                </a:tc>
                <a:tc>
                  <a:txBody>
                    <a:bodyPr/>
                    <a:lstStyle/>
                    <a:p>
                      <a:pPr algn="ctr">
                        <a:lnSpc>
                          <a:spcPct val="120000"/>
                        </a:lnSpc>
                        <a:buNone/>
                      </a:pPr>
                      <a:r>
                        <a:rPr lang="zh-CN" altLang="en-US" dirty="0">
                          <a:solidFill>
                            <a:srgbClr val="445469"/>
                          </a:solidFill>
                          <a:latin typeface="微软雅黑" panose="020B0503020204020204" pitchFamily="34" charset="-122"/>
                          <a:ea typeface="微软雅黑" panose="020B0503020204020204" pitchFamily="34" charset="-122"/>
                        </a:rPr>
                        <a:t>开始的侧重点</a:t>
                      </a:r>
                    </a:p>
                  </a:txBody>
                  <a:tcPr anchor="ctr"/>
                </a:tc>
                <a:tc>
                  <a:txBody>
                    <a:bodyPr/>
                    <a:lstStyle/>
                    <a:p>
                      <a:pPr algn="ctr">
                        <a:lnSpc>
                          <a:spcPct val="120000"/>
                        </a:lnSpc>
                        <a:buNone/>
                      </a:pPr>
                      <a:r>
                        <a:rPr lang="zh-CN" altLang="en-US" sz="1800" dirty="0">
                          <a:solidFill>
                            <a:srgbClr val="445469"/>
                          </a:solidFill>
                          <a:latin typeface="微软雅黑" panose="020B0503020204020204" pitchFamily="34" charset="-122"/>
                          <a:ea typeface="微软雅黑" panose="020B0503020204020204" pitchFamily="34" charset="-122"/>
                          <a:sym typeface="+mn-ea"/>
                        </a:rPr>
                        <a:t>数据库建模</a:t>
                      </a:r>
                    </a:p>
                  </a:txBody>
                  <a:tcPr anchor="ctr"/>
                </a:tc>
                <a:tc>
                  <a:txBody>
                    <a:bodyPr/>
                    <a:lstStyle/>
                    <a:p>
                      <a:pPr algn="ctr">
                        <a:lnSpc>
                          <a:spcPct val="120000"/>
                        </a:lnSpc>
                        <a:buNone/>
                      </a:pPr>
                      <a:r>
                        <a:rPr lang="en-US" altLang="zh-CN" sz="1800" dirty="0">
                          <a:solidFill>
                            <a:srgbClr val="445469"/>
                          </a:solidFill>
                          <a:latin typeface="微软雅黑" panose="020B0503020204020204" pitchFamily="34" charset="-122"/>
                          <a:ea typeface="微软雅黑" panose="020B0503020204020204" pitchFamily="34" charset="-122"/>
                          <a:sym typeface="+mn-ea"/>
                        </a:rPr>
                        <a:t>UML</a:t>
                      </a:r>
                      <a:r>
                        <a:rPr lang="zh-CN" altLang="en-US" sz="1800" dirty="0">
                          <a:solidFill>
                            <a:srgbClr val="445469"/>
                          </a:solidFill>
                          <a:latin typeface="微软雅黑" panose="020B0503020204020204" pitchFamily="34" charset="-122"/>
                          <a:ea typeface="微软雅黑" panose="020B0503020204020204" pitchFamily="34" charset="-122"/>
                          <a:sym typeface="+mn-ea"/>
                        </a:rPr>
                        <a:t>建模</a:t>
                      </a:r>
                    </a:p>
                  </a:txBody>
                  <a:tcPr anchor="ctr"/>
                </a:tc>
                <a:tc>
                  <a:txBody>
                    <a:bodyPr/>
                    <a:lstStyle/>
                    <a:p>
                      <a:pPr algn="ctr">
                        <a:lnSpc>
                          <a:spcPct val="120000"/>
                        </a:lnSpc>
                        <a:buNone/>
                      </a:pPr>
                      <a:r>
                        <a:rPr lang="zh-CN" altLang="en-US" dirty="0">
                          <a:solidFill>
                            <a:srgbClr val="445469"/>
                          </a:solidFill>
                          <a:latin typeface="微软雅黑" panose="020B0503020204020204" pitchFamily="34" charset="-122"/>
                          <a:ea typeface="微软雅黑" panose="020B0503020204020204" pitchFamily="34" charset="-122"/>
                        </a:rPr>
                        <a:t>画图工具</a:t>
                      </a:r>
                    </a:p>
                  </a:txBody>
                  <a:tcPr anchor="ctr"/>
                </a:tc>
                <a:extLst>
                  <a:ext uri="{0D108BD9-81ED-4DB2-BD59-A6C34878D82A}">
                    <a16:rowId xmlns:a16="http://schemas.microsoft.com/office/drawing/2014/main" val="10002"/>
                  </a:ext>
                </a:extLst>
              </a:tr>
              <a:tr h="381000">
                <a:tc>
                  <a:txBody>
                    <a:bodyPr/>
                    <a:lstStyle/>
                    <a:p>
                      <a:pPr algn="ctr">
                        <a:lnSpc>
                          <a:spcPct val="120000"/>
                        </a:lnSpc>
                        <a:buNone/>
                      </a:pPr>
                      <a:r>
                        <a:rPr lang="en-US" altLang="zh-CN" dirty="0">
                          <a:solidFill>
                            <a:srgbClr val="445469"/>
                          </a:solidFill>
                          <a:latin typeface="微软雅黑" panose="020B0503020204020204" pitchFamily="34" charset="-122"/>
                          <a:ea typeface="微软雅黑" panose="020B0503020204020204" pitchFamily="34" charset="-122"/>
                        </a:rPr>
                        <a:t>3</a:t>
                      </a:r>
                    </a:p>
                  </a:txBody>
                  <a:tcPr anchor="ctr"/>
                </a:tc>
                <a:tc>
                  <a:txBody>
                    <a:bodyPr/>
                    <a:lstStyle/>
                    <a:p>
                      <a:pPr algn="ctr">
                        <a:lnSpc>
                          <a:spcPct val="120000"/>
                        </a:lnSpc>
                        <a:buNone/>
                      </a:pPr>
                      <a:r>
                        <a:rPr lang="zh-CN" altLang="en-US" dirty="0">
                          <a:solidFill>
                            <a:srgbClr val="445469"/>
                          </a:solidFill>
                          <a:latin typeface="微软雅黑" panose="020B0503020204020204" pitchFamily="34" charset="-122"/>
                          <a:ea typeface="微软雅黑" panose="020B0503020204020204" pitchFamily="34" charset="-122"/>
                        </a:rPr>
                        <a:t>应用系统规模</a:t>
                      </a:r>
                    </a:p>
                  </a:txBody>
                  <a:tcPr anchor="ctr"/>
                </a:tc>
                <a:tc>
                  <a:txBody>
                    <a:bodyPr/>
                    <a:lstStyle/>
                    <a:p>
                      <a:pPr algn="ctr">
                        <a:lnSpc>
                          <a:spcPct val="120000"/>
                        </a:lnSpc>
                        <a:buNone/>
                      </a:pPr>
                      <a:r>
                        <a:rPr lang="zh-CN" altLang="en-US" dirty="0">
                          <a:solidFill>
                            <a:srgbClr val="445469"/>
                          </a:solidFill>
                          <a:latin typeface="微软雅黑" panose="020B0503020204020204" pitchFamily="34" charset="-122"/>
                          <a:ea typeface="微软雅黑" panose="020B0503020204020204" pitchFamily="34" charset="-122"/>
                        </a:rPr>
                        <a:t>大中型系统开发</a:t>
                      </a:r>
                    </a:p>
                  </a:txBody>
                  <a:tcPr anchor="ctr"/>
                </a:tc>
                <a:tc>
                  <a:txBody>
                    <a:bodyPr/>
                    <a:lstStyle/>
                    <a:p>
                      <a:pPr algn="ctr">
                        <a:lnSpc>
                          <a:spcPct val="120000"/>
                        </a:lnSpc>
                        <a:buNone/>
                      </a:pPr>
                      <a:r>
                        <a:rPr lang="zh-CN" altLang="en-US" sz="1800" dirty="0">
                          <a:solidFill>
                            <a:srgbClr val="445469"/>
                          </a:solidFill>
                          <a:latin typeface="微软雅黑" panose="020B0503020204020204" pitchFamily="34" charset="-122"/>
                          <a:ea typeface="微软雅黑" panose="020B0503020204020204" pitchFamily="34" charset="-122"/>
                          <a:sym typeface="+mn-ea"/>
                        </a:rPr>
                        <a:t>大中型系统开发</a:t>
                      </a:r>
                      <a:endParaRPr lang="en-US" altLang="zh-CN" dirty="0">
                        <a:solidFill>
                          <a:srgbClr val="445469"/>
                        </a:solidFill>
                        <a:latin typeface="微软雅黑" panose="020B0503020204020204" pitchFamily="34" charset="-122"/>
                        <a:ea typeface="微软雅黑" panose="020B0503020204020204" pitchFamily="34" charset="-122"/>
                      </a:endParaRPr>
                    </a:p>
                  </a:txBody>
                  <a:tcPr anchor="ctr"/>
                </a:tc>
                <a:tc>
                  <a:txBody>
                    <a:bodyPr/>
                    <a:lstStyle/>
                    <a:p>
                      <a:pPr algn="ctr">
                        <a:lnSpc>
                          <a:spcPct val="120000"/>
                        </a:lnSpc>
                        <a:buNone/>
                      </a:pPr>
                      <a:r>
                        <a:rPr lang="zh-CN" altLang="en-US" sz="1800" dirty="0">
                          <a:solidFill>
                            <a:srgbClr val="445469"/>
                          </a:solidFill>
                          <a:latin typeface="微软雅黑" panose="020B0503020204020204" pitchFamily="34" charset="-122"/>
                          <a:ea typeface="微软雅黑" panose="020B0503020204020204" pitchFamily="34" charset="-122"/>
                          <a:sym typeface="+mn-ea"/>
                        </a:rPr>
                        <a:t>中小型系统开发</a:t>
                      </a:r>
                      <a:endParaRPr lang="en-US" altLang="zh-CN" dirty="0">
                        <a:solidFill>
                          <a:srgbClr val="445469"/>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3"/>
                  </a:ext>
                </a:extLst>
              </a:tr>
              <a:tr h="381000">
                <a:tc>
                  <a:txBody>
                    <a:bodyPr/>
                    <a:lstStyle/>
                    <a:p>
                      <a:pPr algn="ctr">
                        <a:lnSpc>
                          <a:spcPct val="120000"/>
                        </a:lnSpc>
                        <a:buNone/>
                      </a:pPr>
                      <a:r>
                        <a:rPr lang="en-US" altLang="zh-CN" dirty="0">
                          <a:solidFill>
                            <a:srgbClr val="445469"/>
                          </a:solidFill>
                          <a:latin typeface="微软雅黑" panose="020B0503020204020204" pitchFamily="34" charset="-122"/>
                          <a:ea typeface="微软雅黑" panose="020B0503020204020204" pitchFamily="34" charset="-122"/>
                        </a:rPr>
                        <a:t>4</a:t>
                      </a:r>
                    </a:p>
                  </a:txBody>
                  <a:tcPr anchor="ctr"/>
                </a:tc>
                <a:tc>
                  <a:txBody>
                    <a:bodyPr/>
                    <a:lstStyle/>
                    <a:p>
                      <a:pPr algn="ctr">
                        <a:lnSpc>
                          <a:spcPct val="120000"/>
                        </a:lnSpc>
                        <a:buNone/>
                      </a:pPr>
                      <a:r>
                        <a:rPr lang="en-US" altLang="zh-CN" dirty="0">
                          <a:solidFill>
                            <a:srgbClr val="445469"/>
                          </a:solidFill>
                          <a:latin typeface="微软雅黑" panose="020B0503020204020204" pitchFamily="34" charset="-122"/>
                          <a:ea typeface="微软雅黑" panose="020B0503020204020204" pitchFamily="34" charset="-122"/>
                        </a:rPr>
                        <a:t>编程语言</a:t>
                      </a:r>
                    </a:p>
                  </a:txBody>
                  <a:tcPr anchor="ctr"/>
                </a:tc>
                <a:tc>
                  <a:txBody>
                    <a:bodyPr/>
                    <a:lstStyle/>
                    <a:p>
                      <a:pPr algn="ctr">
                        <a:lnSpc>
                          <a:spcPct val="120000"/>
                        </a:lnSpc>
                        <a:buNone/>
                      </a:pPr>
                      <a:r>
                        <a:rPr lang="en-US" altLang="zh-CN" sz="1800" dirty="0">
                          <a:solidFill>
                            <a:srgbClr val="445469"/>
                          </a:solidFill>
                          <a:latin typeface="微软雅黑" panose="020B0503020204020204" pitchFamily="34" charset="-122"/>
                          <a:ea typeface="微软雅黑" panose="020B0503020204020204" pitchFamily="34" charset="-122"/>
                          <a:sym typeface="+mn-ea"/>
                        </a:rPr>
                        <a:t>支持多种编程语言</a:t>
                      </a:r>
                    </a:p>
                  </a:txBody>
                  <a:tcPr anchor="ctr"/>
                </a:tc>
                <a:tc>
                  <a:txBody>
                    <a:bodyPr/>
                    <a:lstStyle/>
                    <a:p>
                      <a:pPr algn="ctr">
                        <a:lnSpc>
                          <a:spcPct val="120000"/>
                        </a:lnSpc>
                        <a:buNone/>
                      </a:pPr>
                      <a:r>
                        <a:rPr lang="en-US" altLang="zh-CN" sz="1800" dirty="0">
                          <a:solidFill>
                            <a:srgbClr val="445469"/>
                          </a:solidFill>
                          <a:latin typeface="微软雅黑" panose="020B0503020204020204" pitchFamily="34" charset="-122"/>
                          <a:ea typeface="微软雅黑" panose="020B0503020204020204" pitchFamily="34" charset="-122"/>
                          <a:sym typeface="+mn-ea"/>
                        </a:rPr>
                        <a:t>支持多种编程语言</a:t>
                      </a:r>
                    </a:p>
                  </a:txBody>
                  <a:tcPr anchor="ctr"/>
                </a:tc>
                <a:tc>
                  <a:txBody>
                    <a:bodyPr/>
                    <a:lstStyle/>
                    <a:p>
                      <a:pPr algn="ctr">
                        <a:lnSpc>
                          <a:spcPct val="120000"/>
                        </a:lnSpc>
                        <a:buNone/>
                      </a:pPr>
                      <a:r>
                        <a:rPr lang="en-US" altLang="zh-CN" sz="1800" dirty="0">
                          <a:solidFill>
                            <a:srgbClr val="445469"/>
                          </a:solidFill>
                          <a:latin typeface="微软雅黑" panose="020B0503020204020204" pitchFamily="34" charset="-122"/>
                          <a:ea typeface="微软雅黑" panose="020B0503020204020204" pitchFamily="34" charset="-122"/>
                          <a:sym typeface="+mn-ea"/>
                        </a:rPr>
                        <a:t>仅支持Microsoft提供的编程语言</a:t>
                      </a:r>
                    </a:p>
                  </a:txBody>
                  <a:tcPr anchor="ctr"/>
                </a:tc>
                <a:extLst>
                  <a:ext uri="{0D108BD9-81ED-4DB2-BD59-A6C34878D82A}">
                    <a16:rowId xmlns:a16="http://schemas.microsoft.com/office/drawing/2014/main" val="10004"/>
                  </a:ext>
                </a:extLst>
              </a:tr>
              <a:tr h="381000">
                <a:tc>
                  <a:txBody>
                    <a:bodyPr/>
                    <a:lstStyle/>
                    <a:p>
                      <a:pPr algn="ctr">
                        <a:lnSpc>
                          <a:spcPct val="120000"/>
                        </a:lnSpc>
                        <a:buNone/>
                      </a:pPr>
                      <a:r>
                        <a:rPr lang="en-US" altLang="zh-CN" dirty="0">
                          <a:solidFill>
                            <a:srgbClr val="445469"/>
                          </a:solidFill>
                          <a:latin typeface="微软雅黑" panose="020B0503020204020204" pitchFamily="34" charset="-122"/>
                          <a:ea typeface="微软雅黑" panose="020B0503020204020204" pitchFamily="34" charset="-122"/>
                        </a:rPr>
                        <a:t>5</a:t>
                      </a:r>
                    </a:p>
                  </a:txBody>
                  <a:tcPr anchor="ctr"/>
                </a:tc>
                <a:tc>
                  <a:txBody>
                    <a:bodyPr/>
                    <a:lstStyle/>
                    <a:p>
                      <a:pPr algn="ctr">
                        <a:lnSpc>
                          <a:spcPct val="120000"/>
                        </a:lnSpc>
                        <a:buNone/>
                      </a:pPr>
                      <a:r>
                        <a:rPr lang="en-US" altLang="zh-CN" dirty="0">
                          <a:solidFill>
                            <a:srgbClr val="445469"/>
                          </a:solidFill>
                          <a:latin typeface="微软雅黑" panose="020B0503020204020204" pitchFamily="34" charset="-122"/>
                          <a:ea typeface="微软雅黑" panose="020B0503020204020204" pitchFamily="34" charset="-122"/>
                        </a:rPr>
                        <a:t>支持双向工程代码生成及数据库生成</a:t>
                      </a:r>
                    </a:p>
                  </a:txBody>
                  <a:tcPr anchor="ctr"/>
                </a:tc>
                <a:tc>
                  <a:txBody>
                    <a:bodyPr/>
                    <a:lstStyle/>
                    <a:p>
                      <a:pPr algn="ctr">
                        <a:lnSpc>
                          <a:spcPct val="120000"/>
                        </a:lnSpc>
                        <a:buNone/>
                      </a:pPr>
                      <a:r>
                        <a:rPr lang="en-US" altLang="zh-CN" dirty="0">
                          <a:solidFill>
                            <a:srgbClr val="445469"/>
                          </a:solidFill>
                          <a:latin typeface="微软雅黑" panose="020B0503020204020204" pitchFamily="34" charset="-122"/>
                          <a:ea typeface="微软雅黑" panose="020B0503020204020204" pitchFamily="34" charset="-122"/>
                        </a:rPr>
                        <a:t>支持最好</a:t>
                      </a:r>
                    </a:p>
                  </a:txBody>
                  <a:tcPr anchor="ctr"/>
                </a:tc>
                <a:tc>
                  <a:txBody>
                    <a:bodyPr/>
                    <a:lstStyle/>
                    <a:p>
                      <a:pPr algn="ctr">
                        <a:lnSpc>
                          <a:spcPct val="120000"/>
                        </a:lnSpc>
                        <a:buNone/>
                      </a:pPr>
                      <a:endParaRPr lang="en-US" altLang="zh-CN" dirty="0">
                        <a:solidFill>
                          <a:srgbClr val="445469"/>
                        </a:solidFill>
                        <a:latin typeface="微软雅黑" panose="020B0503020204020204" pitchFamily="34" charset="-122"/>
                        <a:ea typeface="微软雅黑" panose="020B0503020204020204" pitchFamily="34" charset="-122"/>
                      </a:endParaRPr>
                    </a:p>
                  </a:txBody>
                  <a:tcPr anchor="ctr"/>
                </a:tc>
                <a:tc>
                  <a:txBody>
                    <a:bodyPr/>
                    <a:lstStyle/>
                    <a:p>
                      <a:pPr algn="ctr">
                        <a:lnSpc>
                          <a:spcPct val="120000"/>
                        </a:lnSpc>
                        <a:buNone/>
                      </a:pPr>
                      <a:endParaRPr lang="en-US" altLang="zh-CN" dirty="0">
                        <a:solidFill>
                          <a:srgbClr val="445469"/>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5"/>
                  </a:ext>
                </a:extLst>
              </a:tr>
              <a:tr h="381000">
                <a:tc>
                  <a:txBody>
                    <a:bodyPr/>
                    <a:lstStyle/>
                    <a:p>
                      <a:pPr algn="ctr">
                        <a:lnSpc>
                          <a:spcPct val="120000"/>
                        </a:lnSpc>
                        <a:buNone/>
                      </a:pPr>
                      <a:r>
                        <a:rPr lang="en-US" altLang="zh-CN" dirty="0">
                          <a:solidFill>
                            <a:srgbClr val="445469"/>
                          </a:solidFill>
                          <a:latin typeface="微软雅黑" panose="020B0503020204020204" pitchFamily="34" charset="-122"/>
                          <a:ea typeface="微软雅黑" panose="020B0503020204020204" pitchFamily="34" charset="-122"/>
                        </a:rPr>
                        <a:t>6</a:t>
                      </a:r>
                    </a:p>
                  </a:txBody>
                  <a:tcPr anchor="ctr"/>
                </a:tc>
                <a:tc>
                  <a:txBody>
                    <a:bodyPr/>
                    <a:lstStyle/>
                    <a:p>
                      <a:pPr algn="ctr">
                        <a:lnSpc>
                          <a:spcPct val="120000"/>
                        </a:lnSpc>
                        <a:buNone/>
                      </a:pPr>
                      <a:r>
                        <a:rPr lang="en-US" altLang="zh-CN" dirty="0">
                          <a:solidFill>
                            <a:srgbClr val="445469"/>
                          </a:solidFill>
                          <a:latin typeface="微软雅黑" panose="020B0503020204020204" pitchFamily="34" charset="-122"/>
                          <a:ea typeface="微软雅黑" panose="020B0503020204020204" pitchFamily="34" charset="-122"/>
                        </a:rPr>
                        <a:t>支持UML</a:t>
                      </a:r>
                    </a:p>
                  </a:txBody>
                  <a:tcPr anchor="ctr"/>
                </a:tc>
                <a:tc>
                  <a:txBody>
                    <a:bodyPr/>
                    <a:lstStyle/>
                    <a:p>
                      <a:pPr algn="ctr">
                        <a:lnSpc>
                          <a:spcPct val="120000"/>
                        </a:lnSpc>
                        <a:buNone/>
                      </a:pPr>
                      <a:endParaRPr lang="en-US" altLang="zh-CN" dirty="0">
                        <a:solidFill>
                          <a:srgbClr val="445469"/>
                        </a:solidFill>
                        <a:latin typeface="微软雅黑" panose="020B0503020204020204" pitchFamily="34" charset="-122"/>
                        <a:ea typeface="微软雅黑" panose="020B0503020204020204" pitchFamily="34" charset="-122"/>
                      </a:endParaRPr>
                    </a:p>
                  </a:txBody>
                  <a:tcPr anchor="ctr"/>
                </a:tc>
                <a:tc>
                  <a:txBody>
                    <a:bodyPr/>
                    <a:lstStyle/>
                    <a:p>
                      <a:pPr algn="ctr">
                        <a:lnSpc>
                          <a:spcPct val="120000"/>
                        </a:lnSpc>
                        <a:buNone/>
                      </a:pPr>
                      <a:r>
                        <a:rPr lang="en-US" altLang="zh-CN" dirty="0">
                          <a:solidFill>
                            <a:srgbClr val="445469"/>
                          </a:solidFill>
                          <a:latin typeface="微软雅黑" panose="020B0503020204020204" pitchFamily="34" charset="-122"/>
                          <a:ea typeface="微软雅黑" panose="020B0503020204020204" pitchFamily="34" charset="-122"/>
                        </a:rPr>
                        <a:t>性能最好</a:t>
                      </a:r>
                    </a:p>
                  </a:txBody>
                  <a:tcPr anchor="ctr"/>
                </a:tc>
                <a:tc>
                  <a:txBody>
                    <a:bodyPr/>
                    <a:lstStyle/>
                    <a:p>
                      <a:pPr algn="ctr">
                        <a:lnSpc>
                          <a:spcPct val="120000"/>
                        </a:lnSpc>
                        <a:buNone/>
                      </a:pPr>
                      <a:endParaRPr lang="en-US" altLang="zh-CN" dirty="0">
                        <a:solidFill>
                          <a:srgbClr val="445469"/>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6"/>
                  </a:ext>
                </a:extLst>
              </a:tr>
              <a:tr h="381000">
                <a:tc>
                  <a:txBody>
                    <a:bodyPr/>
                    <a:lstStyle/>
                    <a:p>
                      <a:pPr algn="ctr">
                        <a:lnSpc>
                          <a:spcPct val="120000"/>
                        </a:lnSpc>
                        <a:buNone/>
                      </a:pPr>
                      <a:r>
                        <a:rPr lang="en-US" altLang="zh-CN" dirty="0">
                          <a:solidFill>
                            <a:srgbClr val="445469"/>
                          </a:solidFill>
                          <a:latin typeface="微软雅黑" panose="020B0503020204020204" pitchFamily="34" charset="-122"/>
                          <a:ea typeface="微软雅黑" panose="020B0503020204020204" pitchFamily="34" charset="-122"/>
                        </a:rPr>
                        <a:t>7</a:t>
                      </a:r>
                    </a:p>
                  </a:txBody>
                  <a:tcPr anchor="ctr"/>
                </a:tc>
                <a:tc>
                  <a:txBody>
                    <a:bodyPr/>
                    <a:lstStyle/>
                    <a:p>
                      <a:pPr algn="ctr">
                        <a:lnSpc>
                          <a:spcPct val="120000"/>
                        </a:lnSpc>
                        <a:buNone/>
                      </a:pPr>
                      <a:r>
                        <a:rPr lang="en-US" altLang="zh-CN" dirty="0">
                          <a:solidFill>
                            <a:srgbClr val="445469"/>
                          </a:solidFill>
                          <a:latin typeface="微软雅黑" panose="020B0503020204020204" pitchFamily="34" charset="-122"/>
                          <a:ea typeface="微软雅黑" panose="020B0503020204020204" pitchFamily="34" charset="-122"/>
                        </a:rPr>
                        <a:t>数据库建模</a:t>
                      </a:r>
                    </a:p>
                  </a:txBody>
                  <a:tcPr anchor="ctr"/>
                </a:tc>
                <a:tc>
                  <a:txBody>
                    <a:bodyPr/>
                    <a:lstStyle/>
                    <a:p>
                      <a:pPr algn="ctr">
                        <a:lnSpc>
                          <a:spcPct val="120000"/>
                        </a:lnSpc>
                        <a:buNone/>
                      </a:pPr>
                      <a:r>
                        <a:rPr lang="en-US" altLang="zh-CN" sz="1800" dirty="0">
                          <a:solidFill>
                            <a:srgbClr val="445469"/>
                          </a:solidFill>
                          <a:latin typeface="微软雅黑" panose="020B0503020204020204" pitchFamily="34" charset="-122"/>
                          <a:ea typeface="微软雅黑" panose="020B0503020204020204" pitchFamily="34" charset="-122"/>
                          <a:sym typeface="+mn-ea"/>
                        </a:rPr>
                        <a:t>最好</a:t>
                      </a:r>
                      <a:endParaRPr lang="en-US" altLang="zh-CN" dirty="0">
                        <a:solidFill>
                          <a:srgbClr val="445469"/>
                        </a:solidFill>
                        <a:latin typeface="微软雅黑" panose="020B0503020204020204" pitchFamily="34" charset="-122"/>
                        <a:ea typeface="微软雅黑" panose="020B0503020204020204" pitchFamily="34" charset="-122"/>
                      </a:endParaRPr>
                    </a:p>
                  </a:txBody>
                  <a:tcPr anchor="ctr"/>
                </a:tc>
                <a:tc>
                  <a:txBody>
                    <a:bodyPr/>
                    <a:lstStyle/>
                    <a:p>
                      <a:pPr algn="ctr">
                        <a:lnSpc>
                          <a:spcPct val="120000"/>
                        </a:lnSpc>
                        <a:buNone/>
                      </a:pPr>
                      <a:endParaRPr lang="en-US" altLang="zh-CN" dirty="0">
                        <a:solidFill>
                          <a:srgbClr val="445469"/>
                        </a:solidFill>
                        <a:latin typeface="微软雅黑" panose="020B0503020204020204" pitchFamily="34" charset="-122"/>
                        <a:ea typeface="微软雅黑" panose="020B0503020204020204" pitchFamily="34" charset="-122"/>
                      </a:endParaRPr>
                    </a:p>
                  </a:txBody>
                  <a:tcPr anchor="ctr"/>
                </a:tc>
                <a:tc>
                  <a:txBody>
                    <a:bodyPr/>
                    <a:lstStyle/>
                    <a:p>
                      <a:pPr algn="ctr">
                        <a:lnSpc>
                          <a:spcPct val="120000"/>
                        </a:lnSpc>
                        <a:buNone/>
                      </a:pPr>
                      <a:endParaRPr lang="en-US" altLang="zh-CN" dirty="0">
                        <a:solidFill>
                          <a:srgbClr val="445469"/>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7"/>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rot="2734777" flipH="1">
            <a:off x="-350837" y="176213"/>
            <a:ext cx="765175" cy="828675"/>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1267" name="文本框 2"/>
          <p:cNvSpPr txBox="1"/>
          <p:nvPr/>
        </p:nvSpPr>
        <p:spPr>
          <a:xfrm>
            <a:off x="594995" y="298450"/>
            <a:ext cx="9936480" cy="583565"/>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3200" b="1" dirty="0">
                <a:latin typeface="微软雅黑" panose="020B0503020204020204" pitchFamily="34" charset="-122"/>
                <a:ea typeface="微软雅黑" panose="020B0503020204020204" pitchFamily="34" charset="-122"/>
              </a:rPr>
              <a:t>PowerDesigner、Rational Rose、Visio三者比较</a:t>
            </a:r>
          </a:p>
        </p:txBody>
      </p:sp>
      <p:graphicFrame>
        <p:nvGraphicFramePr>
          <p:cNvPr id="22" name="表格 21"/>
          <p:cNvGraphicFramePr/>
          <p:nvPr/>
        </p:nvGraphicFramePr>
        <p:xfrm>
          <a:off x="1499235" y="1698625"/>
          <a:ext cx="9193530" cy="3414271"/>
        </p:xfrm>
        <a:graphic>
          <a:graphicData uri="http://schemas.openxmlformats.org/drawingml/2006/table">
            <a:tbl>
              <a:tblPr firstRow="1" bandRow="1">
                <a:tableStyleId>{5C22544A-7EE6-4342-B048-85BDC9FD1C3A}</a:tableStyleId>
              </a:tblPr>
              <a:tblGrid>
                <a:gridCol w="1034415">
                  <a:extLst>
                    <a:ext uri="{9D8B030D-6E8A-4147-A177-3AD203B41FA5}">
                      <a16:colId xmlns:a16="http://schemas.microsoft.com/office/drawing/2014/main" val="20000"/>
                    </a:ext>
                  </a:extLst>
                </a:gridCol>
                <a:gridCol w="2378075">
                  <a:extLst>
                    <a:ext uri="{9D8B030D-6E8A-4147-A177-3AD203B41FA5}">
                      <a16:colId xmlns:a16="http://schemas.microsoft.com/office/drawing/2014/main" val="20001"/>
                    </a:ext>
                  </a:extLst>
                </a:gridCol>
                <a:gridCol w="1892300">
                  <a:extLst>
                    <a:ext uri="{9D8B030D-6E8A-4147-A177-3AD203B41FA5}">
                      <a16:colId xmlns:a16="http://schemas.microsoft.com/office/drawing/2014/main" val="20002"/>
                    </a:ext>
                  </a:extLst>
                </a:gridCol>
                <a:gridCol w="1913255">
                  <a:extLst>
                    <a:ext uri="{9D8B030D-6E8A-4147-A177-3AD203B41FA5}">
                      <a16:colId xmlns:a16="http://schemas.microsoft.com/office/drawing/2014/main" val="20003"/>
                    </a:ext>
                  </a:extLst>
                </a:gridCol>
                <a:gridCol w="1975485">
                  <a:extLst>
                    <a:ext uri="{9D8B030D-6E8A-4147-A177-3AD203B41FA5}">
                      <a16:colId xmlns:a16="http://schemas.microsoft.com/office/drawing/2014/main" val="20004"/>
                    </a:ext>
                  </a:extLst>
                </a:gridCol>
              </a:tblGrid>
              <a:tr h="381000">
                <a:tc>
                  <a:txBody>
                    <a:bodyPr/>
                    <a:lstStyle/>
                    <a:p>
                      <a:pPr algn="ctr">
                        <a:lnSpc>
                          <a:spcPct val="120000"/>
                        </a:lnSpc>
                        <a:buNone/>
                      </a:pPr>
                      <a:r>
                        <a:rPr lang="zh-CN" altLang="en-US"/>
                        <a:t>序号</a:t>
                      </a:r>
                    </a:p>
                  </a:txBody>
                  <a:tcPr/>
                </a:tc>
                <a:tc>
                  <a:txBody>
                    <a:bodyPr/>
                    <a:lstStyle/>
                    <a:p>
                      <a:pPr algn="ctr">
                        <a:lnSpc>
                          <a:spcPct val="120000"/>
                        </a:lnSpc>
                        <a:buNone/>
                      </a:pPr>
                      <a:r>
                        <a:rPr lang="zh-CN" altLang="en-US"/>
                        <a:t>比较角度</a:t>
                      </a:r>
                    </a:p>
                  </a:txBody>
                  <a:tcPr/>
                </a:tc>
                <a:tc>
                  <a:txBody>
                    <a:bodyPr/>
                    <a:lstStyle/>
                    <a:p>
                      <a:pPr algn="ctr">
                        <a:lnSpc>
                          <a:spcPct val="120000"/>
                        </a:lnSpc>
                        <a:buNone/>
                      </a:pPr>
                      <a:r>
                        <a:rPr lang="zh-CN" altLang="en-US"/>
                        <a:t>PowerDesigner</a:t>
                      </a:r>
                    </a:p>
                  </a:txBody>
                  <a:tcPr/>
                </a:tc>
                <a:tc>
                  <a:txBody>
                    <a:bodyPr/>
                    <a:lstStyle/>
                    <a:p>
                      <a:pPr algn="ctr">
                        <a:lnSpc>
                          <a:spcPct val="120000"/>
                        </a:lnSpc>
                        <a:buNone/>
                      </a:pPr>
                      <a:r>
                        <a:rPr lang="zh-CN" altLang="en-US"/>
                        <a:t>Rational Rose</a:t>
                      </a:r>
                    </a:p>
                  </a:txBody>
                  <a:tcPr/>
                </a:tc>
                <a:tc>
                  <a:txBody>
                    <a:bodyPr/>
                    <a:lstStyle/>
                    <a:p>
                      <a:pPr algn="ctr">
                        <a:lnSpc>
                          <a:spcPct val="120000"/>
                        </a:lnSpc>
                        <a:buNone/>
                      </a:pPr>
                      <a:r>
                        <a:rPr lang="zh-CN" altLang="en-US"/>
                        <a:t>Visio</a:t>
                      </a:r>
                    </a:p>
                  </a:txBody>
                  <a:tcPr/>
                </a:tc>
                <a:extLst>
                  <a:ext uri="{0D108BD9-81ED-4DB2-BD59-A6C34878D82A}">
                    <a16:rowId xmlns:a16="http://schemas.microsoft.com/office/drawing/2014/main" val="10000"/>
                  </a:ext>
                </a:extLst>
              </a:tr>
              <a:tr h="381000">
                <a:tc>
                  <a:txBody>
                    <a:bodyPr/>
                    <a:lstStyle/>
                    <a:p>
                      <a:pPr algn="ctr">
                        <a:lnSpc>
                          <a:spcPct val="120000"/>
                        </a:lnSpc>
                        <a:buNone/>
                      </a:pPr>
                      <a:r>
                        <a:rPr lang="en-US" altLang="zh-CN" dirty="0">
                          <a:solidFill>
                            <a:srgbClr val="445469"/>
                          </a:solidFill>
                          <a:latin typeface="微软雅黑" panose="020B0503020204020204" pitchFamily="34" charset="-122"/>
                          <a:ea typeface="微软雅黑" panose="020B0503020204020204" pitchFamily="34" charset="-122"/>
                        </a:rPr>
                        <a:t>8</a:t>
                      </a:r>
                    </a:p>
                  </a:txBody>
                  <a:tcPr anchor="ctr"/>
                </a:tc>
                <a:tc>
                  <a:txBody>
                    <a:bodyPr/>
                    <a:lstStyle/>
                    <a:p>
                      <a:pPr algn="ctr">
                        <a:lnSpc>
                          <a:spcPct val="120000"/>
                        </a:lnSpc>
                        <a:buNone/>
                      </a:pPr>
                      <a:r>
                        <a:rPr lang="en-US" altLang="zh-CN" dirty="0">
                          <a:solidFill>
                            <a:srgbClr val="445469"/>
                          </a:solidFill>
                          <a:latin typeface="微软雅黑" panose="020B0503020204020204" pitchFamily="34" charset="-122"/>
                          <a:ea typeface="微软雅黑" panose="020B0503020204020204" pitchFamily="34" charset="-122"/>
                        </a:rPr>
                        <a:t>软件设计的人性化和易使用</a:t>
                      </a:r>
                    </a:p>
                  </a:txBody>
                  <a:tcPr anchor="ctr"/>
                </a:tc>
                <a:tc>
                  <a:txBody>
                    <a:bodyPr/>
                    <a:lstStyle/>
                    <a:p>
                      <a:pPr algn="ctr">
                        <a:lnSpc>
                          <a:spcPct val="120000"/>
                        </a:lnSpc>
                        <a:buNone/>
                      </a:pPr>
                      <a:endParaRPr lang="en-US" altLang="zh-CN" dirty="0">
                        <a:solidFill>
                          <a:srgbClr val="445469"/>
                        </a:solidFill>
                        <a:latin typeface="微软雅黑" panose="020B0503020204020204" pitchFamily="34" charset="-122"/>
                        <a:ea typeface="微软雅黑" panose="020B0503020204020204" pitchFamily="34" charset="-122"/>
                      </a:endParaRPr>
                    </a:p>
                  </a:txBody>
                  <a:tcPr anchor="ctr"/>
                </a:tc>
                <a:tc>
                  <a:txBody>
                    <a:bodyPr/>
                    <a:lstStyle/>
                    <a:p>
                      <a:pPr algn="ctr">
                        <a:lnSpc>
                          <a:spcPct val="120000"/>
                        </a:lnSpc>
                        <a:buNone/>
                      </a:pPr>
                      <a:endParaRPr lang="en-US" altLang="zh-CN" dirty="0">
                        <a:solidFill>
                          <a:srgbClr val="445469"/>
                        </a:solidFill>
                        <a:latin typeface="微软雅黑" panose="020B0503020204020204" pitchFamily="34" charset="-122"/>
                        <a:ea typeface="微软雅黑" panose="020B0503020204020204" pitchFamily="34" charset="-122"/>
                      </a:endParaRPr>
                    </a:p>
                  </a:txBody>
                  <a:tcPr anchor="ctr"/>
                </a:tc>
                <a:tc>
                  <a:txBody>
                    <a:bodyPr/>
                    <a:lstStyle/>
                    <a:p>
                      <a:pPr algn="ctr">
                        <a:lnSpc>
                          <a:spcPct val="120000"/>
                        </a:lnSpc>
                        <a:buNone/>
                      </a:pPr>
                      <a:r>
                        <a:rPr lang="en-US" altLang="zh-CN" sz="1800" dirty="0">
                          <a:solidFill>
                            <a:srgbClr val="445469"/>
                          </a:solidFill>
                          <a:latin typeface="微软雅黑" panose="020B0503020204020204" pitchFamily="34" charset="-122"/>
                          <a:ea typeface="微软雅黑" panose="020B0503020204020204" pitchFamily="34" charset="-122"/>
                          <a:sym typeface="+mn-ea"/>
                        </a:rPr>
                        <a:t>最好</a:t>
                      </a:r>
                      <a:endParaRPr lang="en-US" altLang="zh-CN" dirty="0">
                        <a:solidFill>
                          <a:srgbClr val="445469"/>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1"/>
                  </a:ext>
                </a:extLst>
              </a:tr>
              <a:tr h="381000">
                <a:tc>
                  <a:txBody>
                    <a:bodyPr/>
                    <a:lstStyle/>
                    <a:p>
                      <a:pPr algn="ctr">
                        <a:lnSpc>
                          <a:spcPct val="120000"/>
                        </a:lnSpc>
                        <a:buNone/>
                      </a:pPr>
                      <a:r>
                        <a:rPr lang="en-US" altLang="zh-CN" dirty="0">
                          <a:solidFill>
                            <a:srgbClr val="445469"/>
                          </a:solidFill>
                          <a:latin typeface="微软雅黑" panose="020B0503020204020204" pitchFamily="34" charset="-122"/>
                          <a:ea typeface="微软雅黑" panose="020B0503020204020204" pitchFamily="34" charset="-122"/>
                        </a:rPr>
                        <a:t>9</a:t>
                      </a:r>
                    </a:p>
                  </a:txBody>
                  <a:tcPr anchor="ctr"/>
                </a:tc>
                <a:tc>
                  <a:txBody>
                    <a:bodyPr/>
                    <a:lstStyle/>
                    <a:p>
                      <a:pPr algn="ctr">
                        <a:lnSpc>
                          <a:spcPct val="120000"/>
                        </a:lnSpc>
                        <a:buNone/>
                      </a:pPr>
                      <a:r>
                        <a:rPr lang="zh-CN" altLang="en-US" dirty="0">
                          <a:solidFill>
                            <a:srgbClr val="445469"/>
                          </a:solidFill>
                          <a:latin typeface="微软雅黑" panose="020B0503020204020204" pitchFamily="34" charset="-122"/>
                          <a:ea typeface="微软雅黑" panose="020B0503020204020204" pitchFamily="34" charset="-122"/>
                        </a:rPr>
                        <a:t>图形质量</a:t>
                      </a:r>
                    </a:p>
                  </a:txBody>
                  <a:tcPr anchor="ctr"/>
                </a:tc>
                <a:tc>
                  <a:txBody>
                    <a:bodyPr/>
                    <a:lstStyle/>
                    <a:p>
                      <a:pPr algn="ctr">
                        <a:lnSpc>
                          <a:spcPct val="120000"/>
                        </a:lnSpc>
                        <a:buNone/>
                      </a:pPr>
                      <a:endParaRPr lang="en-US" altLang="zh-CN" dirty="0">
                        <a:solidFill>
                          <a:srgbClr val="445469"/>
                        </a:solidFill>
                        <a:latin typeface="微软雅黑" panose="020B0503020204020204" pitchFamily="34" charset="-122"/>
                        <a:ea typeface="微软雅黑" panose="020B0503020204020204" pitchFamily="34" charset="-122"/>
                      </a:endParaRPr>
                    </a:p>
                  </a:txBody>
                  <a:tcPr anchor="ctr"/>
                </a:tc>
                <a:tc>
                  <a:txBody>
                    <a:bodyPr/>
                    <a:lstStyle/>
                    <a:p>
                      <a:pPr algn="ctr">
                        <a:lnSpc>
                          <a:spcPct val="120000"/>
                        </a:lnSpc>
                        <a:buNone/>
                      </a:pPr>
                      <a:endParaRPr lang="en-US" altLang="zh-CN" dirty="0">
                        <a:solidFill>
                          <a:srgbClr val="445469"/>
                        </a:solidFill>
                        <a:latin typeface="微软雅黑" panose="020B0503020204020204" pitchFamily="34" charset="-122"/>
                        <a:ea typeface="微软雅黑" panose="020B0503020204020204" pitchFamily="34" charset="-122"/>
                      </a:endParaRPr>
                    </a:p>
                  </a:txBody>
                  <a:tcPr anchor="ctr"/>
                </a:tc>
                <a:tc>
                  <a:txBody>
                    <a:bodyPr/>
                    <a:lstStyle/>
                    <a:p>
                      <a:pPr algn="ctr">
                        <a:lnSpc>
                          <a:spcPct val="120000"/>
                        </a:lnSpc>
                        <a:buNone/>
                      </a:pPr>
                      <a:r>
                        <a:rPr lang="en-US" altLang="zh-CN" sz="1800" dirty="0">
                          <a:solidFill>
                            <a:srgbClr val="445469"/>
                          </a:solidFill>
                          <a:latin typeface="微软雅黑" panose="020B0503020204020204" pitchFamily="34" charset="-122"/>
                          <a:ea typeface="微软雅黑" panose="020B0503020204020204" pitchFamily="34" charset="-122"/>
                          <a:sym typeface="+mn-ea"/>
                        </a:rPr>
                        <a:t>最好</a:t>
                      </a:r>
                      <a:endParaRPr lang="en-US" altLang="zh-CN" dirty="0">
                        <a:solidFill>
                          <a:srgbClr val="445469"/>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2"/>
                  </a:ext>
                </a:extLst>
              </a:tr>
              <a:tr h="381000">
                <a:tc>
                  <a:txBody>
                    <a:bodyPr/>
                    <a:lstStyle/>
                    <a:p>
                      <a:pPr algn="ctr">
                        <a:lnSpc>
                          <a:spcPct val="120000"/>
                        </a:lnSpc>
                        <a:buNone/>
                      </a:pPr>
                      <a:r>
                        <a:rPr lang="en-US" altLang="zh-CN" dirty="0">
                          <a:solidFill>
                            <a:srgbClr val="445469"/>
                          </a:solidFill>
                          <a:latin typeface="微软雅黑" panose="020B0503020204020204" pitchFamily="34" charset="-122"/>
                          <a:ea typeface="微软雅黑" panose="020B0503020204020204" pitchFamily="34" charset="-122"/>
                        </a:rPr>
                        <a:t>10</a:t>
                      </a:r>
                    </a:p>
                  </a:txBody>
                  <a:tcPr anchor="ctr"/>
                </a:tc>
                <a:tc>
                  <a:txBody>
                    <a:bodyPr/>
                    <a:lstStyle/>
                    <a:p>
                      <a:pPr algn="ctr">
                        <a:lnSpc>
                          <a:spcPct val="120000"/>
                        </a:lnSpc>
                        <a:buNone/>
                      </a:pPr>
                      <a:r>
                        <a:rPr lang="en-US" altLang="zh-CN" dirty="0">
                          <a:solidFill>
                            <a:srgbClr val="445469"/>
                          </a:solidFill>
                          <a:latin typeface="微软雅黑" panose="020B0503020204020204" pitchFamily="34" charset="-122"/>
                          <a:ea typeface="微软雅黑" panose="020B0503020204020204" pitchFamily="34" charset="-122"/>
                        </a:rPr>
                        <a:t>模型设计效率</a:t>
                      </a:r>
                    </a:p>
                  </a:txBody>
                  <a:tcPr anchor="ctr"/>
                </a:tc>
                <a:tc>
                  <a:txBody>
                    <a:bodyPr/>
                    <a:lstStyle/>
                    <a:p>
                      <a:pPr algn="ctr">
                        <a:lnSpc>
                          <a:spcPct val="120000"/>
                        </a:lnSpc>
                        <a:buNone/>
                      </a:pPr>
                      <a:r>
                        <a:rPr lang="en-US" altLang="zh-CN" dirty="0">
                          <a:solidFill>
                            <a:srgbClr val="445469"/>
                          </a:solidFill>
                          <a:latin typeface="微软雅黑" panose="020B0503020204020204" pitchFamily="34" charset="-122"/>
                          <a:ea typeface="微软雅黑" panose="020B0503020204020204" pitchFamily="34" charset="-122"/>
                        </a:rPr>
                        <a:t>最高</a:t>
                      </a:r>
                    </a:p>
                  </a:txBody>
                  <a:tcPr anchor="ctr"/>
                </a:tc>
                <a:tc>
                  <a:txBody>
                    <a:bodyPr/>
                    <a:lstStyle/>
                    <a:p>
                      <a:pPr algn="ctr">
                        <a:lnSpc>
                          <a:spcPct val="120000"/>
                        </a:lnSpc>
                        <a:buNone/>
                      </a:pPr>
                      <a:endParaRPr lang="en-US" altLang="zh-CN" dirty="0">
                        <a:solidFill>
                          <a:srgbClr val="445469"/>
                        </a:solidFill>
                        <a:latin typeface="微软雅黑" panose="020B0503020204020204" pitchFamily="34" charset="-122"/>
                        <a:ea typeface="微软雅黑" panose="020B0503020204020204" pitchFamily="34" charset="-122"/>
                      </a:endParaRPr>
                    </a:p>
                  </a:txBody>
                  <a:tcPr anchor="ctr"/>
                </a:tc>
                <a:tc>
                  <a:txBody>
                    <a:bodyPr/>
                    <a:lstStyle/>
                    <a:p>
                      <a:pPr algn="ctr">
                        <a:lnSpc>
                          <a:spcPct val="120000"/>
                        </a:lnSpc>
                        <a:buNone/>
                      </a:pPr>
                      <a:endParaRPr lang="en-US" altLang="zh-CN" dirty="0">
                        <a:solidFill>
                          <a:srgbClr val="445469"/>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3"/>
                  </a:ext>
                </a:extLst>
              </a:tr>
              <a:tr h="381000">
                <a:tc>
                  <a:txBody>
                    <a:bodyPr/>
                    <a:lstStyle/>
                    <a:p>
                      <a:pPr algn="ctr">
                        <a:lnSpc>
                          <a:spcPct val="120000"/>
                        </a:lnSpc>
                        <a:buNone/>
                      </a:pPr>
                      <a:r>
                        <a:rPr lang="en-US" altLang="zh-CN" dirty="0">
                          <a:solidFill>
                            <a:srgbClr val="445469"/>
                          </a:solidFill>
                          <a:latin typeface="微软雅黑" panose="020B0503020204020204" pitchFamily="34" charset="-122"/>
                          <a:ea typeface="微软雅黑" panose="020B0503020204020204" pitchFamily="34" charset="-122"/>
                        </a:rPr>
                        <a:t>11</a:t>
                      </a:r>
                    </a:p>
                  </a:txBody>
                  <a:tcPr anchor="ctr"/>
                </a:tc>
                <a:tc>
                  <a:txBody>
                    <a:bodyPr/>
                    <a:lstStyle/>
                    <a:p>
                      <a:pPr algn="ctr">
                        <a:lnSpc>
                          <a:spcPct val="120000"/>
                        </a:lnSpc>
                        <a:buNone/>
                      </a:pPr>
                      <a:r>
                        <a:rPr lang="zh-CN" altLang="en-US" dirty="0">
                          <a:solidFill>
                            <a:srgbClr val="445469"/>
                          </a:solidFill>
                          <a:latin typeface="微软雅黑" panose="020B0503020204020204" pitchFamily="34" charset="-122"/>
                          <a:ea typeface="微软雅黑" panose="020B0503020204020204" pitchFamily="34" charset="-122"/>
                        </a:rPr>
                        <a:t>文档生成</a:t>
                      </a:r>
                    </a:p>
                  </a:txBody>
                  <a:tcPr anchor="ctr"/>
                </a:tc>
                <a:tc>
                  <a:txBody>
                    <a:bodyPr/>
                    <a:lstStyle/>
                    <a:p>
                      <a:pPr algn="ctr">
                        <a:lnSpc>
                          <a:spcPct val="120000"/>
                        </a:lnSpc>
                        <a:buNone/>
                      </a:pPr>
                      <a:r>
                        <a:rPr lang="zh-CN" altLang="en-US" dirty="0">
                          <a:solidFill>
                            <a:srgbClr val="445469"/>
                          </a:solidFill>
                          <a:latin typeface="微软雅黑" panose="020B0503020204020204" pitchFamily="34" charset="-122"/>
                          <a:ea typeface="微软雅黑" panose="020B0503020204020204" pitchFamily="34" charset="-122"/>
                        </a:rPr>
                        <a:t>最精细</a:t>
                      </a:r>
                    </a:p>
                  </a:txBody>
                  <a:tcPr anchor="ctr"/>
                </a:tc>
                <a:tc>
                  <a:txBody>
                    <a:bodyPr/>
                    <a:lstStyle/>
                    <a:p>
                      <a:pPr algn="ctr">
                        <a:lnSpc>
                          <a:spcPct val="120000"/>
                        </a:lnSpc>
                        <a:buNone/>
                      </a:pPr>
                      <a:endParaRPr lang="en-US" altLang="zh-CN" dirty="0">
                        <a:solidFill>
                          <a:srgbClr val="445469"/>
                        </a:solidFill>
                        <a:latin typeface="微软雅黑" panose="020B0503020204020204" pitchFamily="34" charset="-122"/>
                        <a:ea typeface="微软雅黑" panose="020B0503020204020204" pitchFamily="34" charset="-122"/>
                      </a:endParaRPr>
                    </a:p>
                  </a:txBody>
                  <a:tcPr anchor="ctr"/>
                </a:tc>
                <a:tc>
                  <a:txBody>
                    <a:bodyPr/>
                    <a:lstStyle/>
                    <a:p>
                      <a:pPr algn="ctr">
                        <a:lnSpc>
                          <a:spcPct val="120000"/>
                        </a:lnSpc>
                        <a:buNone/>
                      </a:pPr>
                      <a:endParaRPr lang="en-US" altLang="zh-CN" dirty="0">
                        <a:solidFill>
                          <a:srgbClr val="445469"/>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4"/>
                  </a:ext>
                </a:extLst>
              </a:tr>
              <a:tr h="381000">
                <a:tc>
                  <a:txBody>
                    <a:bodyPr/>
                    <a:lstStyle/>
                    <a:p>
                      <a:pPr algn="ctr">
                        <a:lnSpc>
                          <a:spcPct val="120000"/>
                        </a:lnSpc>
                        <a:buNone/>
                      </a:pPr>
                      <a:r>
                        <a:rPr lang="en-US" altLang="zh-CN" dirty="0">
                          <a:solidFill>
                            <a:srgbClr val="445469"/>
                          </a:solidFill>
                          <a:latin typeface="微软雅黑" panose="020B0503020204020204" pitchFamily="34" charset="-122"/>
                          <a:ea typeface="微软雅黑" panose="020B0503020204020204" pitchFamily="34" charset="-122"/>
                        </a:rPr>
                        <a:t>12</a:t>
                      </a:r>
                    </a:p>
                  </a:txBody>
                  <a:tcPr anchor="ctr"/>
                </a:tc>
                <a:tc>
                  <a:txBody>
                    <a:bodyPr/>
                    <a:lstStyle/>
                    <a:p>
                      <a:pPr algn="ctr">
                        <a:lnSpc>
                          <a:spcPct val="120000"/>
                        </a:lnSpc>
                        <a:buNone/>
                      </a:pPr>
                      <a:r>
                        <a:rPr lang="en-US" altLang="zh-CN" sz="1800" dirty="0">
                          <a:solidFill>
                            <a:srgbClr val="445469"/>
                          </a:solidFill>
                          <a:latin typeface="微软雅黑" panose="020B0503020204020204" pitchFamily="34" charset="-122"/>
                          <a:ea typeface="微软雅黑" panose="020B0503020204020204" pitchFamily="34" charset="-122"/>
                          <a:sym typeface="+mn-ea"/>
                        </a:rPr>
                        <a:t>跨平台</a:t>
                      </a:r>
                      <a:endParaRPr lang="en-US" altLang="zh-CN" dirty="0">
                        <a:solidFill>
                          <a:srgbClr val="445469"/>
                        </a:solidFill>
                        <a:latin typeface="微软雅黑" panose="020B0503020204020204" pitchFamily="34" charset="-122"/>
                        <a:ea typeface="微软雅黑" panose="020B0503020204020204" pitchFamily="34" charset="-122"/>
                      </a:endParaRPr>
                    </a:p>
                  </a:txBody>
                  <a:tcPr anchor="ctr"/>
                </a:tc>
                <a:tc>
                  <a:txBody>
                    <a:bodyPr/>
                    <a:lstStyle/>
                    <a:p>
                      <a:pPr algn="ctr">
                        <a:lnSpc>
                          <a:spcPct val="120000"/>
                        </a:lnSpc>
                        <a:buNone/>
                      </a:pPr>
                      <a:r>
                        <a:rPr lang="en-US" altLang="zh-CN" sz="1800" dirty="0">
                          <a:solidFill>
                            <a:srgbClr val="445469"/>
                          </a:solidFill>
                          <a:latin typeface="微软雅黑" panose="020B0503020204020204" pitchFamily="34" charset="-122"/>
                          <a:ea typeface="微软雅黑" panose="020B0503020204020204" pitchFamily="34" charset="-122"/>
                          <a:sym typeface="+mn-ea"/>
                        </a:rPr>
                        <a:t>仅支持Windows系统</a:t>
                      </a:r>
                      <a:endParaRPr lang="en-US" altLang="zh-CN" dirty="0">
                        <a:solidFill>
                          <a:srgbClr val="445469"/>
                        </a:solidFill>
                        <a:latin typeface="微软雅黑" panose="020B0503020204020204" pitchFamily="34" charset="-122"/>
                        <a:ea typeface="微软雅黑" panose="020B0503020204020204" pitchFamily="34" charset="-122"/>
                      </a:endParaRPr>
                    </a:p>
                  </a:txBody>
                  <a:tcPr anchor="ctr"/>
                </a:tc>
                <a:tc>
                  <a:txBody>
                    <a:bodyPr/>
                    <a:lstStyle/>
                    <a:p>
                      <a:pPr algn="ctr">
                        <a:lnSpc>
                          <a:spcPct val="120000"/>
                        </a:lnSpc>
                        <a:buNone/>
                      </a:pPr>
                      <a:r>
                        <a:rPr lang="en-US" altLang="zh-CN" sz="1800" dirty="0">
                          <a:solidFill>
                            <a:srgbClr val="445469"/>
                          </a:solidFill>
                          <a:latin typeface="微软雅黑" panose="020B0503020204020204" pitchFamily="34" charset="-122"/>
                          <a:ea typeface="微软雅黑" panose="020B0503020204020204" pitchFamily="34" charset="-122"/>
                          <a:sym typeface="+mn-ea"/>
                        </a:rPr>
                        <a:t>最好</a:t>
                      </a:r>
                      <a:endParaRPr lang="en-US" altLang="zh-CN" sz="1800" dirty="0">
                        <a:solidFill>
                          <a:srgbClr val="445469"/>
                        </a:solidFill>
                        <a:latin typeface="微软雅黑" panose="020B0503020204020204" pitchFamily="34" charset="-122"/>
                        <a:ea typeface="微软雅黑" panose="020B0503020204020204" pitchFamily="34" charset="-122"/>
                      </a:endParaRPr>
                    </a:p>
                  </a:txBody>
                  <a:tcPr anchor="ctr"/>
                </a:tc>
                <a:tc>
                  <a:txBody>
                    <a:bodyPr/>
                    <a:lstStyle/>
                    <a:p>
                      <a:pPr algn="ctr">
                        <a:lnSpc>
                          <a:spcPct val="120000"/>
                        </a:lnSpc>
                        <a:buNone/>
                      </a:pPr>
                      <a:r>
                        <a:rPr lang="en-US" altLang="zh-CN" sz="1800" dirty="0">
                          <a:solidFill>
                            <a:srgbClr val="445469"/>
                          </a:solidFill>
                          <a:latin typeface="微软雅黑" panose="020B0503020204020204" pitchFamily="34" charset="-122"/>
                          <a:ea typeface="微软雅黑" panose="020B0503020204020204" pitchFamily="34" charset="-122"/>
                          <a:sym typeface="+mn-ea"/>
                        </a:rPr>
                        <a:t>仅支持Windows系统</a:t>
                      </a:r>
                    </a:p>
                  </a:txBody>
                  <a:tcPr anchor="ctr"/>
                </a:tc>
                <a:extLst>
                  <a:ext uri="{0D108BD9-81ED-4DB2-BD59-A6C34878D82A}">
                    <a16:rowId xmlns:a16="http://schemas.microsoft.com/office/drawing/2014/main" val="10005"/>
                  </a:ext>
                </a:extLst>
              </a:tr>
              <a:tr h="381000">
                <a:tc>
                  <a:txBody>
                    <a:bodyPr/>
                    <a:lstStyle/>
                    <a:p>
                      <a:pPr algn="ctr">
                        <a:lnSpc>
                          <a:spcPct val="120000"/>
                        </a:lnSpc>
                        <a:buNone/>
                      </a:pPr>
                      <a:r>
                        <a:rPr lang="en-US" altLang="zh-CN" dirty="0">
                          <a:solidFill>
                            <a:srgbClr val="445469"/>
                          </a:solidFill>
                          <a:latin typeface="微软雅黑" panose="020B0503020204020204" pitchFamily="34" charset="-122"/>
                          <a:ea typeface="微软雅黑" panose="020B0503020204020204" pitchFamily="34" charset="-122"/>
                        </a:rPr>
                        <a:t>13</a:t>
                      </a:r>
                    </a:p>
                  </a:txBody>
                  <a:tcPr anchor="ctr"/>
                </a:tc>
                <a:tc>
                  <a:txBody>
                    <a:bodyPr/>
                    <a:lstStyle/>
                    <a:p>
                      <a:pPr algn="ctr">
                        <a:lnSpc>
                          <a:spcPct val="120000"/>
                        </a:lnSpc>
                        <a:buNone/>
                      </a:pPr>
                      <a:r>
                        <a:rPr lang="zh-CN" altLang="en-US" dirty="0">
                          <a:solidFill>
                            <a:srgbClr val="445469"/>
                          </a:solidFill>
                          <a:latin typeface="微软雅黑" panose="020B0503020204020204" pitchFamily="34" charset="-122"/>
                          <a:ea typeface="微软雅黑" panose="020B0503020204020204" pitchFamily="34" charset="-122"/>
                        </a:rPr>
                        <a:t>性价比</a:t>
                      </a:r>
                    </a:p>
                  </a:txBody>
                  <a:tcPr anchor="ctr"/>
                </a:tc>
                <a:tc>
                  <a:txBody>
                    <a:bodyPr/>
                    <a:lstStyle/>
                    <a:p>
                      <a:pPr algn="ctr">
                        <a:lnSpc>
                          <a:spcPct val="120000"/>
                        </a:lnSpc>
                        <a:buNone/>
                      </a:pPr>
                      <a:r>
                        <a:rPr lang="zh-CN" altLang="en-US" dirty="0">
                          <a:solidFill>
                            <a:srgbClr val="445469"/>
                          </a:solidFill>
                          <a:latin typeface="微软雅黑" panose="020B0503020204020204" pitchFamily="34" charset="-122"/>
                          <a:ea typeface="微软雅黑" panose="020B0503020204020204" pitchFamily="34" charset="-122"/>
                        </a:rPr>
                        <a:t>最高</a:t>
                      </a:r>
                    </a:p>
                  </a:txBody>
                  <a:tcPr anchor="ctr"/>
                </a:tc>
                <a:tc>
                  <a:txBody>
                    <a:bodyPr/>
                    <a:lstStyle/>
                    <a:p>
                      <a:pPr algn="ctr">
                        <a:lnSpc>
                          <a:spcPct val="120000"/>
                        </a:lnSpc>
                        <a:buNone/>
                      </a:pPr>
                      <a:endParaRPr lang="en-US" altLang="zh-CN" dirty="0">
                        <a:solidFill>
                          <a:srgbClr val="445469"/>
                        </a:solidFill>
                        <a:latin typeface="微软雅黑" panose="020B0503020204020204" pitchFamily="34" charset="-122"/>
                        <a:ea typeface="微软雅黑" panose="020B0503020204020204" pitchFamily="34" charset="-122"/>
                      </a:endParaRPr>
                    </a:p>
                  </a:txBody>
                  <a:tcPr anchor="ctr"/>
                </a:tc>
                <a:tc>
                  <a:txBody>
                    <a:bodyPr/>
                    <a:lstStyle/>
                    <a:p>
                      <a:pPr algn="ctr">
                        <a:lnSpc>
                          <a:spcPct val="120000"/>
                        </a:lnSpc>
                        <a:buNone/>
                      </a:pPr>
                      <a:endParaRPr lang="en-US" altLang="zh-CN" dirty="0">
                        <a:solidFill>
                          <a:srgbClr val="445469"/>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6"/>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rot="2734777" flipH="1">
            <a:off x="-350837" y="176213"/>
            <a:ext cx="765175" cy="828675"/>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1267" name="文本框 2"/>
          <p:cNvSpPr txBox="1"/>
          <p:nvPr/>
        </p:nvSpPr>
        <p:spPr>
          <a:xfrm>
            <a:off x="594995" y="298450"/>
            <a:ext cx="9926955" cy="583565"/>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3200" b="1" dirty="0">
                <a:latin typeface="微软雅黑" panose="020B0503020204020204" pitchFamily="34" charset="-122"/>
                <a:ea typeface="微软雅黑" panose="020B0503020204020204" pitchFamily="34" charset="-122"/>
                <a:sym typeface="+mn-ea"/>
              </a:rPr>
              <a:t>PowerDesigner、Rational Rose、Visio三者比较</a:t>
            </a:r>
            <a:endParaRPr lang="zh-CN" altLang="en-US" sz="32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2295525" y="2326640"/>
            <a:ext cx="7704455" cy="1337945"/>
          </a:xfrm>
          <a:prstGeom prst="rect">
            <a:avLst/>
          </a:prstGeom>
          <a:noFill/>
        </p:spPr>
        <p:txBody>
          <a:bodyPr wrap="square" rtlCol="0">
            <a:spAutoFit/>
          </a:bodyPr>
          <a:lstStyle/>
          <a:p>
            <a:pPr algn="l">
              <a:lnSpc>
                <a:spcPct val="150000"/>
              </a:lnSpc>
            </a:pPr>
            <a:r>
              <a:rPr lang="zh-CN" altLang="en-US" dirty="0">
                <a:solidFill>
                  <a:srgbClr val="445469"/>
                </a:solidFill>
                <a:latin typeface="微软雅黑" panose="020B0503020204020204" pitchFamily="34" charset="-122"/>
                <a:ea typeface="微软雅黑" panose="020B0503020204020204" pitchFamily="34" charset="-122"/>
              </a:rPr>
              <a:t>A.  直观                                            </a:t>
            </a:r>
            <a:r>
              <a:rPr lang="zh-CN" altLang="en-US" dirty="0">
                <a:solidFill>
                  <a:srgbClr val="445469"/>
                </a:solidFill>
                <a:latin typeface="微软雅黑" panose="020B0503020204020204" pitchFamily="34" charset="-122"/>
                <a:ea typeface="微软雅黑" panose="020B0503020204020204" pitchFamily="34" charset="-122"/>
                <a:sym typeface="+mn-ea"/>
              </a:rPr>
              <a:t>D.  高效</a:t>
            </a:r>
            <a:endParaRPr lang="zh-CN" altLang="en-US" dirty="0">
              <a:solidFill>
                <a:srgbClr val="445469"/>
              </a:solidFill>
              <a:latin typeface="微软雅黑" panose="020B0503020204020204" pitchFamily="34" charset="-122"/>
              <a:ea typeface="微软雅黑" panose="020B0503020204020204" pitchFamily="34" charset="-122"/>
            </a:endParaRPr>
          </a:p>
          <a:p>
            <a:pPr algn="l">
              <a:lnSpc>
                <a:spcPct val="150000"/>
              </a:lnSpc>
            </a:pPr>
            <a:r>
              <a:rPr lang="zh-CN" altLang="en-US" dirty="0">
                <a:solidFill>
                  <a:srgbClr val="445469"/>
                </a:solidFill>
                <a:latin typeface="微软雅黑" panose="020B0503020204020204" pitchFamily="34" charset="-122"/>
                <a:ea typeface="微软雅黑" panose="020B0503020204020204" pitchFamily="34" charset="-122"/>
              </a:rPr>
              <a:t>B.  专业                                             </a:t>
            </a:r>
            <a:r>
              <a:rPr lang="zh-CN" altLang="en-US" dirty="0">
                <a:solidFill>
                  <a:srgbClr val="445469"/>
                </a:solidFill>
                <a:latin typeface="微软雅黑" panose="020B0503020204020204" pitchFamily="34" charset="-122"/>
                <a:ea typeface="微软雅黑" panose="020B0503020204020204" pitchFamily="34" charset="-122"/>
                <a:sym typeface="+mn-ea"/>
              </a:rPr>
              <a:t>E.  易读</a:t>
            </a:r>
            <a:endParaRPr lang="zh-CN" altLang="en-US" dirty="0">
              <a:solidFill>
                <a:srgbClr val="445469"/>
              </a:solidFill>
              <a:latin typeface="微软雅黑" panose="020B0503020204020204" pitchFamily="34" charset="-122"/>
              <a:ea typeface="微软雅黑" panose="020B0503020204020204" pitchFamily="34" charset="-122"/>
            </a:endParaRPr>
          </a:p>
          <a:p>
            <a:pPr algn="l">
              <a:lnSpc>
                <a:spcPct val="150000"/>
              </a:lnSpc>
            </a:pPr>
            <a:r>
              <a:rPr lang="zh-CN" altLang="en-US" dirty="0">
                <a:solidFill>
                  <a:srgbClr val="445469"/>
                </a:solidFill>
                <a:latin typeface="微软雅黑" panose="020B0503020204020204" pitchFamily="34" charset="-122"/>
                <a:ea typeface="微软雅黑" panose="020B0503020204020204" pitchFamily="34" charset="-122"/>
              </a:rPr>
              <a:t>C.  跨平台                                         </a:t>
            </a:r>
            <a:r>
              <a:rPr lang="zh-CN" altLang="en-US" dirty="0">
                <a:solidFill>
                  <a:srgbClr val="445469"/>
                </a:solidFill>
                <a:latin typeface="微软雅黑" panose="020B0503020204020204" pitchFamily="34" charset="-122"/>
                <a:ea typeface="微软雅黑" panose="020B0503020204020204" pitchFamily="34" charset="-122"/>
                <a:sym typeface="+mn-ea"/>
              </a:rPr>
              <a:t>F.  可操作</a:t>
            </a:r>
          </a:p>
        </p:txBody>
      </p:sp>
      <p:sp>
        <p:nvSpPr>
          <p:cNvPr id="8" name="文本框 7"/>
          <p:cNvSpPr txBox="1"/>
          <p:nvPr/>
        </p:nvSpPr>
        <p:spPr>
          <a:xfrm>
            <a:off x="1262380" y="1503045"/>
            <a:ext cx="7704455" cy="423545"/>
          </a:xfrm>
          <a:prstGeom prst="rect">
            <a:avLst/>
          </a:prstGeom>
          <a:noFill/>
        </p:spPr>
        <p:txBody>
          <a:bodyPr wrap="square" rtlCol="0">
            <a:spAutoFit/>
          </a:bodyPr>
          <a:lstStyle/>
          <a:p>
            <a:pPr algn="l">
              <a:lnSpc>
                <a:spcPct val="120000"/>
              </a:lnSpc>
            </a:pPr>
            <a:r>
              <a:rPr lang="zh-CN" altLang="en-US" dirty="0">
                <a:solidFill>
                  <a:srgbClr val="445469"/>
                </a:solidFill>
                <a:latin typeface="微软雅黑" panose="020B0503020204020204" pitchFamily="34" charset="-122"/>
                <a:ea typeface="微软雅黑" panose="020B0503020204020204" pitchFamily="34" charset="-122"/>
              </a:rPr>
              <a:t>答案：</a:t>
            </a:r>
            <a:r>
              <a:rPr lang="en-US" altLang="zh-CN" dirty="0">
                <a:solidFill>
                  <a:srgbClr val="445469"/>
                </a:solidFill>
                <a:latin typeface="微软雅黑" panose="020B0503020204020204" pitchFamily="34" charset="-122"/>
                <a:ea typeface="微软雅黑" panose="020B0503020204020204" pitchFamily="34" charset="-122"/>
              </a:rPr>
              <a:t>C. </a:t>
            </a:r>
            <a:r>
              <a:rPr lang="zh-CN" altLang="en-US" dirty="0">
                <a:solidFill>
                  <a:srgbClr val="445469"/>
                </a:solidFill>
                <a:latin typeface="微软雅黑" panose="020B0503020204020204" pitchFamily="34" charset="-122"/>
                <a:ea typeface="微软雅黑" panose="020B0503020204020204" pitchFamily="34" charset="-122"/>
              </a:rPr>
              <a:t>跨平台</a:t>
            </a:r>
          </a:p>
        </p:txBody>
      </p:sp>
      <p:sp>
        <p:nvSpPr>
          <p:cNvPr id="9" name="流程图: 过程 8"/>
          <p:cNvSpPr/>
          <p:nvPr/>
        </p:nvSpPr>
        <p:spPr>
          <a:xfrm>
            <a:off x="1194435" y="1289685"/>
            <a:ext cx="9803765" cy="97472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000"/>
              <a:t>问题：根据PowerDesigner、Rational Rose、Visio三者的比较，可以得到以下选项中哪个不是</a:t>
            </a:r>
            <a:r>
              <a:rPr lang="en-US" altLang="zh-CN" sz="2000"/>
              <a:t>Visio</a:t>
            </a:r>
            <a:r>
              <a:rPr lang="zh-CN" altLang="en-US" sz="2000"/>
              <a:t>的优势之处？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 presetClass="exit" presetSubtype="10" fill="hold" grpId="1" nodeType="clickEffect">
                                  <p:stCondLst>
                                    <p:cond delay="0"/>
                                  </p:stCondLst>
                                  <p:childTnLst>
                                    <p:animEffect transition="out" filter="blinds(horizontal)">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bldLvl="0" animBg="1"/>
      <p:bldP spid="9" grpId="1" bldLvl="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657350" y="2457450"/>
            <a:ext cx="2128838" cy="2128838"/>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2476500" y="2789238"/>
            <a:ext cx="7589838" cy="1636712"/>
            <a:chOff x="2476160" y="2789636"/>
            <a:chExt cx="7590213" cy="1635917"/>
          </a:xfrm>
        </p:grpSpPr>
        <p:sp>
          <p:nvSpPr>
            <p:cNvPr id="11" name="任意多边形 10"/>
            <p:cNvSpPr/>
            <p:nvPr/>
          </p:nvSpPr>
          <p:spPr>
            <a:xfrm>
              <a:off x="2476160" y="2789636"/>
              <a:ext cx="7590213" cy="1635917"/>
            </a:xfrm>
            <a:custGeom>
              <a:avLst/>
              <a:gdLst>
                <a:gd name="connsiteX0" fmla="*/ 0 w 7590213"/>
                <a:gd name="connsiteY0" fmla="*/ 0 h 1635917"/>
                <a:gd name="connsiteX1" fmla="*/ 7590213 w 7590213"/>
                <a:gd name="connsiteY1" fmla="*/ 0 h 1635917"/>
                <a:gd name="connsiteX2" fmla="*/ 7590213 w 7590213"/>
                <a:gd name="connsiteY2" fmla="*/ 1635917 h 1635917"/>
                <a:gd name="connsiteX3" fmla="*/ 1140350 w 7590213"/>
                <a:gd name="connsiteY3" fmla="*/ 1635917 h 1635917"/>
                <a:gd name="connsiteX4" fmla="*/ 0 w 7590213"/>
                <a:gd name="connsiteY4" fmla="*/ 499380 h 1635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0213" h="1635917">
                  <a:moveTo>
                    <a:pt x="0" y="0"/>
                  </a:moveTo>
                  <a:lnTo>
                    <a:pt x="7590213" y="0"/>
                  </a:lnTo>
                  <a:lnTo>
                    <a:pt x="7590213" y="1635917"/>
                  </a:lnTo>
                  <a:lnTo>
                    <a:pt x="1140350" y="1635917"/>
                  </a:lnTo>
                  <a:lnTo>
                    <a:pt x="0" y="499380"/>
                  </a:lnTo>
                  <a:close/>
                </a:path>
              </a:pathLst>
            </a:custGeom>
            <a:solidFill>
              <a:srgbClr val="CA0810"/>
            </a:solidFill>
            <a:ln>
              <a:noFill/>
            </a:ln>
            <a:effectLst>
              <a:innerShdw blurRad="190500" dist="101600" dir="858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0186" name="文本框 11"/>
            <p:cNvSpPr txBox="1"/>
            <p:nvPr/>
          </p:nvSpPr>
          <p:spPr>
            <a:xfrm>
              <a:off x="3785913" y="3205723"/>
              <a:ext cx="5523726" cy="583282"/>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r>
                <a:rPr lang="zh-CN" altLang="en-US" sz="3200" b="1" dirty="0">
                  <a:solidFill>
                    <a:schemeClr val="bg1"/>
                  </a:solidFill>
                  <a:latin typeface="微软雅黑" panose="020B0503020204020204" pitchFamily="34" charset="-122"/>
                  <a:ea typeface="微软雅黑" panose="020B0503020204020204" pitchFamily="34" charset="-122"/>
                </a:rPr>
                <a:t>小组分工及评价</a:t>
              </a:r>
            </a:p>
          </p:txBody>
        </p:sp>
        <p:sp>
          <p:nvSpPr>
            <p:cNvPr id="13" name="矩形 33"/>
            <p:cNvSpPr>
              <a:spLocks noChangeArrowheads="1"/>
            </p:cNvSpPr>
            <p:nvPr/>
          </p:nvSpPr>
          <p:spPr bwMode="auto">
            <a:xfrm>
              <a:off x="3620805" y="3578240"/>
              <a:ext cx="5364427" cy="245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1216025" rtl="0" eaLnBrk="1" fontAlgn="auto" latinLnBrk="0" hangingPunct="1">
                <a:lnSpc>
                  <a:spcPct val="100000"/>
                </a:lnSpc>
                <a:spcBef>
                  <a:spcPct val="20000"/>
                </a:spcBef>
                <a:spcAft>
                  <a:spcPts val="0"/>
                </a:spcAft>
                <a:buClrTx/>
                <a:buSzTx/>
                <a:buFontTx/>
                <a:buNone/>
                <a:defRPr/>
              </a:pPr>
              <a:endParaRPr kumimoji="0" lang="en-US" altLang="zh-CN" sz="16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16" name="组合 15"/>
          <p:cNvGrpSpPr/>
          <p:nvPr/>
        </p:nvGrpSpPr>
        <p:grpSpPr>
          <a:xfrm>
            <a:off x="0" y="2628900"/>
            <a:ext cx="3317875" cy="2154341"/>
            <a:chOff x="0" y="2628900"/>
            <a:chExt cx="3318008" cy="2153964"/>
          </a:xfrm>
        </p:grpSpPr>
        <p:sp>
          <p:nvSpPr>
            <p:cNvPr id="8" name="任意多边形 7"/>
            <p:cNvSpPr/>
            <p:nvPr/>
          </p:nvSpPr>
          <p:spPr>
            <a:xfrm>
              <a:off x="0" y="2628900"/>
              <a:ext cx="2476599" cy="642826"/>
            </a:xfrm>
            <a:custGeom>
              <a:avLst/>
              <a:gdLst>
                <a:gd name="connsiteX0" fmla="*/ 0 w 2476160"/>
                <a:gd name="connsiteY0" fmla="*/ 0 h 642938"/>
                <a:gd name="connsiteX1" fmla="*/ 1831065 w 2476160"/>
                <a:gd name="connsiteY1" fmla="*/ 0 h 642938"/>
                <a:gd name="connsiteX2" fmla="*/ 2476160 w 2476160"/>
                <a:gd name="connsiteY2" fmla="*/ 642938 h 642938"/>
                <a:gd name="connsiteX3" fmla="*/ 0 w 2476160"/>
                <a:gd name="connsiteY3" fmla="*/ 642938 h 642938"/>
              </a:gdLst>
              <a:ahLst/>
              <a:cxnLst>
                <a:cxn ang="0">
                  <a:pos x="connsiteX0" y="connsiteY0"/>
                </a:cxn>
                <a:cxn ang="0">
                  <a:pos x="connsiteX1" y="connsiteY1"/>
                </a:cxn>
                <a:cxn ang="0">
                  <a:pos x="connsiteX2" y="connsiteY2"/>
                </a:cxn>
                <a:cxn ang="0">
                  <a:pos x="connsiteX3" y="connsiteY3"/>
                </a:cxn>
              </a:cxnLst>
              <a:rect l="l" t="t" r="r" b="b"/>
              <a:pathLst>
                <a:path w="2476160" h="642938">
                  <a:moveTo>
                    <a:pt x="0" y="0"/>
                  </a:moveTo>
                  <a:lnTo>
                    <a:pt x="1831065" y="0"/>
                  </a:lnTo>
                  <a:lnTo>
                    <a:pt x="2476160" y="642938"/>
                  </a:lnTo>
                  <a:lnTo>
                    <a:pt x="0" y="642938"/>
                  </a:lnTo>
                  <a:close/>
                </a:path>
              </a:pathLst>
            </a:custGeom>
            <a:solidFill>
              <a:schemeClr val="bg1">
                <a:lumMod val="65000"/>
              </a:schemeClr>
            </a:solidFill>
            <a:ln>
              <a:noFill/>
            </a:ln>
            <a:effectLst>
              <a:outerShdw blurRad="50800" dist="38100" dir="3600000" sx="101000" sy="101000" algn="tl" rotWithShape="0">
                <a:schemeClr val="tx1">
                  <a:alpha val="4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0182" name="文本框 14"/>
            <p:cNvSpPr txBox="1"/>
            <p:nvPr/>
          </p:nvSpPr>
          <p:spPr>
            <a:xfrm>
              <a:off x="742950" y="3214688"/>
              <a:ext cx="2575058" cy="1568176"/>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9600" b="1" dirty="0">
                  <a:solidFill>
                    <a:srgbClr val="CA0810"/>
                  </a:solidFill>
                  <a:latin typeface="微软雅黑" panose="020B0503020204020204" pitchFamily="34" charset="-122"/>
                  <a:ea typeface="微软雅黑" panose="020B0503020204020204" pitchFamily="34" charset="-122"/>
                </a:rPr>
                <a:t>06</a:t>
              </a:r>
              <a:endParaRPr lang="zh-CN" altLang="en-US" sz="9600" b="1" dirty="0">
                <a:solidFill>
                  <a:srgbClr val="CA081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right)">
                                      <p:cBhvr>
                                        <p:cTn id="7" dur="500"/>
                                        <p:tgtEl>
                                          <p:spTgt spid="16"/>
                                        </p:tgtEl>
                                      </p:cBhvr>
                                    </p:animEffect>
                                  </p:childTnLst>
                                </p:cTn>
                              </p:par>
                              <p:par>
                                <p:cTn id="8" presetID="22" presetClass="entr" presetSubtype="8"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rot="2734777" flipH="1">
            <a:off x="-350837" y="176213"/>
            <a:ext cx="765175" cy="828675"/>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51203" name="文本框 2"/>
          <p:cNvSpPr txBox="1"/>
          <p:nvPr/>
        </p:nvSpPr>
        <p:spPr>
          <a:xfrm>
            <a:off x="595313" y="298450"/>
            <a:ext cx="5087937" cy="585788"/>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3200" b="1" dirty="0">
                <a:latin typeface="微软雅黑" panose="020B0503020204020204" pitchFamily="34" charset="-122"/>
                <a:ea typeface="微软雅黑" panose="020B0503020204020204" pitchFamily="34" charset="-122"/>
              </a:rPr>
              <a:t>小组分工</a:t>
            </a:r>
          </a:p>
        </p:txBody>
      </p:sp>
      <p:sp>
        <p:nvSpPr>
          <p:cNvPr id="34" name="Rectangle 3"/>
          <p:cNvSpPr/>
          <p:nvPr/>
        </p:nvSpPr>
        <p:spPr bwMode="auto">
          <a:xfrm>
            <a:off x="0" y="3733800"/>
            <a:ext cx="1014413" cy="2433638"/>
          </a:xfrm>
          <a:prstGeom prst="rect">
            <a:avLst/>
          </a:prstGeom>
          <a:solidFill>
            <a:srgbClr val="B70F17"/>
          </a:solidFill>
          <a:ln w="9525">
            <a:noFill/>
            <a:round/>
          </a:ln>
        </p:spPr>
        <p:txBody>
          <a:bodyPr lIns="121682" tIns="60841" rIns="121682" bIns="60841"/>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a:ln>
                <a:noFill/>
              </a:ln>
              <a:solidFill>
                <a:srgbClr val="262626"/>
              </a:solidFill>
              <a:effectLst/>
              <a:uLnTx/>
              <a:uFillTx/>
              <a:latin typeface="+mn-lt"/>
              <a:ea typeface="+mn-ea"/>
              <a:cs typeface="+mn-cs"/>
            </a:endParaRPr>
          </a:p>
        </p:txBody>
      </p:sp>
      <p:sp>
        <p:nvSpPr>
          <p:cNvPr id="51205" name="文本框 2"/>
          <p:cNvSpPr txBox="1"/>
          <p:nvPr/>
        </p:nvSpPr>
        <p:spPr>
          <a:xfrm>
            <a:off x="2330450" y="1755775"/>
            <a:ext cx="1108075" cy="36830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sz="1800" dirty="0">
                <a:solidFill>
                  <a:srgbClr val="FF0000"/>
                </a:solidFill>
                <a:hlinkClick r:id="rId2" action="ppaction://hlinkfile"/>
              </a:rPr>
              <a:t>人员分工</a:t>
            </a:r>
            <a:endParaRPr lang="zh-CN" altLang="en-US" sz="1800" dirty="0">
              <a:solidFill>
                <a:srgbClr val="FF0000"/>
              </a:solidFill>
            </a:endParaRPr>
          </a:p>
        </p:txBody>
      </p:sp>
      <p:sp>
        <p:nvSpPr>
          <p:cNvPr id="51206" name="文本框 3"/>
          <p:cNvSpPr txBox="1"/>
          <p:nvPr/>
        </p:nvSpPr>
        <p:spPr>
          <a:xfrm>
            <a:off x="2305050" y="2541588"/>
            <a:ext cx="1133475" cy="3683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sz="1800" dirty="0">
                <a:hlinkClick r:id="rId3" action="ppaction://hlinkfile"/>
              </a:rPr>
              <a:t>绩效评审</a:t>
            </a:r>
            <a:endParaRPr lang="zh-CN" altLang="en-US" sz="18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657350" y="2457450"/>
            <a:ext cx="2128838" cy="2128838"/>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2476500" y="2789238"/>
            <a:ext cx="7589838" cy="1636712"/>
            <a:chOff x="2476160" y="2789636"/>
            <a:chExt cx="7590213" cy="1635917"/>
          </a:xfrm>
        </p:grpSpPr>
        <p:sp>
          <p:nvSpPr>
            <p:cNvPr id="11" name="任意多边形 10"/>
            <p:cNvSpPr/>
            <p:nvPr/>
          </p:nvSpPr>
          <p:spPr>
            <a:xfrm>
              <a:off x="2476160" y="2789636"/>
              <a:ext cx="7590213" cy="1635917"/>
            </a:xfrm>
            <a:custGeom>
              <a:avLst/>
              <a:gdLst>
                <a:gd name="connsiteX0" fmla="*/ 0 w 7590213"/>
                <a:gd name="connsiteY0" fmla="*/ 0 h 1635917"/>
                <a:gd name="connsiteX1" fmla="*/ 7590213 w 7590213"/>
                <a:gd name="connsiteY1" fmla="*/ 0 h 1635917"/>
                <a:gd name="connsiteX2" fmla="*/ 7590213 w 7590213"/>
                <a:gd name="connsiteY2" fmla="*/ 1635917 h 1635917"/>
                <a:gd name="connsiteX3" fmla="*/ 1140350 w 7590213"/>
                <a:gd name="connsiteY3" fmla="*/ 1635917 h 1635917"/>
                <a:gd name="connsiteX4" fmla="*/ 0 w 7590213"/>
                <a:gd name="connsiteY4" fmla="*/ 499380 h 1635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0213" h="1635917">
                  <a:moveTo>
                    <a:pt x="0" y="0"/>
                  </a:moveTo>
                  <a:lnTo>
                    <a:pt x="7590213" y="0"/>
                  </a:lnTo>
                  <a:lnTo>
                    <a:pt x="7590213" y="1635917"/>
                  </a:lnTo>
                  <a:lnTo>
                    <a:pt x="1140350" y="1635917"/>
                  </a:lnTo>
                  <a:lnTo>
                    <a:pt x="0" y="499380"/>
                  </a:lnTo>
                  <a:close/>
                </a:path>
              </a:pathLst>
            </a:custGeom>
            <a:solidFill>
              <a:srgbClr val="CA0810"/>
            </a:solidFill>
            <a:ln>
              <a:noFill/>
            </a:ln>
            <a:effectLst>
              <a:innerShdw blurRad="190500" dist="101600" dir="858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4282" name="文本框 11"/>
            <p:cNvSpPr txBox="1"/>
            <p:nvPr/>
          </p:nvSpPr>
          <p:spPr>
            <a:xfrm>
              <a:off x="3785913" y="3205723"/>
              <a:ext cx="5523726" cy="584491"/>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r>
                <a:rPr lang="zh-CN" altLang="en-US" sz="3200" b="1" dirty="0">
                  <a:solidFill>
                    <a:schemeClr val="bg1"/>
                  </a:solidFill>
                  <a:latin typeface="微软雅黑" panose="020B0503020204020204" pitchFamily="34" charset="-122"/>
                  <a:ea typeface="微软雅黑" panose="020B0503020204020204" pitchFamily="34" charset="-122"/>
                </a:rPr>
                <a:t>参考资料</a:t>
              </a:r>
            </a:p>
          </p:txBody>
        </p:sp>
        <p:sp>
          <p:nvSpPr>
            <p:cNvPr id="13" name="矩形 33"/>
            <p:cNvSpPr>
              <a:spLocks noChangeArrowheads="1"/>
            </p:cNvSpPr>
            <p:nvPr/>
          </p:nvSpPr>
          <p:spPr bwMode="auto">
            <a:xfrm>
              <a:off x="3620805" y="3578240"/>
              <a:ext cx="5364427" cy="245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1216025" rtl="0" eaLnBrk="1" fontAlgn="auto" latinLnBrk="0" hangingPunct="1">
                <a:lnSpc>
                  <a:spcPct val="100000"/>
                </a:lnSpc>
                <a:spcBef>
                  <a:spcPct val="20000"/>
                </a:spcBef>
                <a:spcAft>
                  <a:spcPts val="0"/>
                </a:spcAft>
                <a:buClrTx/>
                <a:buSzTx/>
                <a:buFontTx/>
                <a:buNone/>
                <a:defRPr/>
              </a:pPr>
              <a:endParaRPr kumimoji="0" lang="en-US" altLang="zh-CN" sz="16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16" name="组合 15"/>
          <p:cNvGrpSpPr/>
          <p:nvPr/>
        </p:nvGrpSpPr>
        <p:grpSpPr>
          <a:xfrm>
            <a:off x="0" y="2628900"/>
            <a:ext cx="3317875" cy="2154341"/>
            <a:chOff x="0" y="2628900"/>
            <a:chExt cx="3318008" cy="2153964"/>
          </a:xfrm>
        </p:grpSpPr>
        <p:sp>
          <p:nvSpPr>
            <p:cNvPr id="8" name="任意多边形 7"/>
            <p:cNvSpPr/>
            <p:nvPr/>
          </p:nvSpPr>
          <p:spPr>
            <a:xfrm>
              <a:off x="0" y="2628900"/>
              <a:ext cx="2476599" cy="642826"/>
            </a:xfrm>
            <a:custGeom>
              <a:avLst/>
              <a:gdLst>
                <a:gd name="connsiteX0" fmla="*/ 0 w 2476160"/>
                <a:gd name="connsiteY0" fmla="*/ 0 h 642938"/>
                <a:gd name="connsiteX1" fmla="*/ 1831065 w 2476160"/>
                <a:gd name="connsiteY1" fmla="*/ 0 h 642938"/>
                <a:gd name="connsiteX2" fmla="*/ 2476160 w 2476160"/>
                <a:gd name="connsiteY2" fmla="*/ 642938 h 642938"/>
                <a:gd name="connsiteX3" fmla="*/ 0 w 2476160"/>
                <a:gd name="connsiteY3" fmla="*/ 642938 h 642938"/>
              </a:gdLst>
              <a:ahLst/>
              <a:cxnLst>
                <a:cxn ang="0">
                  <a:pos x="connsiteX0" y="connsiteY0"/>
                </a:cxn>
                <a:cxn ang="0">
                  <a:pos x="connsiteX1" y="connsiteY1"/>
                </a:cxn>
                <a:cxn ang="0">
                  <a:pos x="connsiteX2" y="connsiteY2"/>
                </a:cxn>
                <a:cxn ang="0">
                  <a:pos x="connsiteX3" y="connsiteY3"/>
                </a:cxn>
              </a:cxnLst>
              <a:rect l="l" t="t" r="r" b="b"/>
              <a:pathLst>
                <a:path w="2476160" h="642938">
                  <a:moveTo>
                    <a:pt x="0" y="0"/>
                  </a:moveTo>
                  <a:lnTo>
                    <a:pt x="1831065" y="0"/>
                  </a:lnTo>
                  <a:lnTo>
                    <a:pt x="2476160" y="642938"/>
                  </a:lnTo>
                  <a:lnTo>
                    <a:pt x="0" y="642938"/>
                  </a:lnTo>
                  <a:close/>
                </a:path>
              </a:pathLst>
            </a:custGeom>
            <a:solidFill>
              <a:schemeClr val="bg1">
                <a:lumMod val="65000"/>
              </a:schemeClr>
            </a:solidFill>
            <a:ln>
              <a:noFill/>
            </a:ln>
            <a:effectLst>
              <a:outerShdw blurRad="50800" dist="38100" dir="3600000" sx="101000" sy="101000" algn="tl" rotWithShape="0">
                <a:schemeClr val="tx1">
                  <a:alpha val="4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4278" name="文本框 14"/>
            <p:cNvSpPr txBox="1"/>
            <p:nvPr/>
          </p:nvSpPr>
          <p:spPr>
            <a:xfrm>
              <a:off x="742950" y="3214688"/>
              <a:ext cx="2575058" cy="1568176"/>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9600" b="1" dirty="0">
                  <a:solidFill>
                    <a:srgbClr val="CA0810"/>
                  </a:solidFill>
                  <a:latin typeface="微软雅黑" panose="020B0503020204020204" pitchFamily="34" charset="-122"/>
                  <a:ea typeface="微软雅黑" panose="020B0503020204020204" pitchFamily="34" charset="-122"/>
                </a:rPr>
                <a:t>07</a:t>
              </a:r>
              <a:endParaRPr lang="zh-CN" altLang="en-US" sz="9600" b="1" dirty="0">
                <a:solidFill>
                  <a:srgbClr val="CA081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right)">
                                      <p:cBhvr>
                                        <p:cTn id="7" dur="500"/>
                                        <p:tgtEl>
                                          <p:spTgt spid="16"/>
                                        </p:tgtEl>
                                      </p:cBhvr>
                                    </p:animEffect>
                                  </p:childTnLst>
                                </p:cTn>
                              </p:par>
                              <p:par>
                                <p:cTn id="8" presetID="22" presetClass="entr" presetSubtype="8"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rot="2734777" flipH="1">
            <a:off x="-350837" y="176213"/>
            <a:ext cx="765175" cy="828675"/>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5123" name="文本框 2"/>
          <p:cNvSpPr txBox="1"/>
          <p:nvPr/>
        </p:nvSpPr>
        <p:spPr>
          <a:xfrm>
            <a:off x="595313" y="298450"/>
            <a:ext cx="7805737" cy="584775"/>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3200" b="1" dirty="0">
                <a:latin typeface="微软雅黑" panose="020B0503020204020204" pitchFamily="34" charset="-122"/>
                <a:ea typeface="微软雅黑" panose="020B0503020204020204" pitchFamily="34" charset="-122"/>
              </a:rPr>
              <a:t>面向对象的软件建模工具所具备的要求</a:t>
            </a:r>
          </a:p>
        </p:txBody>
      </p:sp>
      <p:sp>
        <p:nvSpPr>
          <p:cNvPr id="12" name="矩形 11"/>
          <p:cNvSpPr/>
          <p:nvPr/>
        </p:nvSpPr>
        <p:spPr>
          <a:xfrm>
            <a:off x="595313" y="1424961"/>
            <a:ext cx="10515461" cy="1061381"/>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1216025" eaLnBrk="1" hangingPunct="1">
              <a:lnSpc>
                <a:spcPct val="120000"/>
              </a:lnSpc>
              <a:spcBef>
                <a:spcPct val="20000"/>
              </a:spcBef>
              <a:buNone/>
            </a:pPr>
            <a:r>
              <a:rPr lang="zh-CN" altLang="en-US"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       面向对象的软件建模工具应对软件系统模型进行</a:t>
            </a:r>
            <a:r>
              <a:rPr lang="zh-CN" altLang="en-US" sz="1800" b="1" dirty="0">
                <a:solidFill>
                  <a:srgbClr val="B70F17"/>
                </a:solidFill>
                <a:latin typeface="微软雅黑" panose="020B0503020204020204" pitchFamily="34" charset="-122"/>
                <a:ea typeface="微软雅黑" panose="020B0503020204020204" pitchFamily="34" charset="-122"/>
                <a:sym typeface="Arial" panose="020B0604020202020204" pitchFamily="34" charset="0"/>
              </a:rPr>
              <a:t>可视化、构造和文档化</a:t>
            </a:r>
            <a:r>
              <a:rPr lang="zh-CN" altLang="en-US"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。一套面向软件建模工具应该基于特定的概念和表示方法，通过对建模人员进行过程性支持、</a:t>
            </a:r>
            <a:r>
              <a:rPr lang="zh-CN" altLang="en-US" sz="1800" b="1" dirty="0">
                <a:solidFill>
                  <a:srgbClr val="B70F17"/>
                </a:solidFill>
                <a:latin typeface="微软雅黑" panose="020B0503020204020204" pitchFamily="34" charset="-122"/>
                <a:ea typeface="微软雅黑" panose="020B0503020204020204" pitchFamily="34" charset="-122"/>
                <a:sym typeface="Arial" panose="020B0604020202020204" pitchFamily="34" charset="0"/>
              </a:rPr>
              <a:t>辅助</a:t>
            </a:r>
            <a:r>
              <a:rPr lang="zh-CN" altLang="en-US"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进行</a:t>
            </a:r>
            <a:r>
              <a:rPr lang="zh-CN" altLang="en-US" sz="1800" b="1" dirty="0">
                <a:solidFill>
                  <a:srgbClr val="B70F17"/>
                </a:solidFill>
                <a:latin typeface="微软雅黑" panose="020B0503020204020204" pitchFamily="34" charset="-122"/>
                <a:ea typeface="微软雅黑" panose="020B0503020204020204" pitchFamily="34" charset="-122"/>
                <a:sym typeface="Arial" panose="020B0604020202020204" pitchFamily="34" charset="0"/>
              </a:rPr>
              <a:t>建模</a:t>
            </a:r>
            <a:r>
              <a:rPr lang="zh-CN" altLang="en-US"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外，还要对安装规范生产相应的开发</a:t>
            </a:r>
            <a:r>
              <a:rPr lang="zh-CN" altLang="en-US" sz="1800" b="1" dirty="0">
                <a:solidFill>
                  <a:srgbClr val="B70F17"/>
                </a:solidFill>
                <a:latin typeface="微软雅黑" panose="020B0503020204020204" pitchFamily="34" charset="-122"/>
                <a:ea typeface="微软雅黑" panose="020B0503020204020204" pitchFamily="34" charset="-122"/>
                <a:sym typeface="Arial" panose="020B0604020202020204" pitchFamily="34" charset="0"/>
              </a:rPr>
              <a:t>文档</a:t>
            </a:r>
            <a:r>
              <a:rPr lang="zh-CN" altLang="en-US"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，尽可能多地生成</a:t>
            </a:r>
            <a:r>
              <a:rPr lang="zh-CN" altLang="en-US" sz="1800" b="1" dirty="0">
                <a:solidFill>
                  <a:srgbClr val="B70F17"/>
                </a:solidFill>
                <a:latin typeface="微软雅黑" panose="020B0503020204020204" pitchFamily="34" charset="-122"/>
                <a:ea typeface="微软雅黑" panose="020B0503020204020204" pitchFamily="34" charset="-122"/>
                <a:sym typeface="Arial" panose="020B0604020202020204" pitchFamily="34" charset="0"/>
              </a:rPr>
              <a:t>代码</a:t>
            </a:r>
            <a:r>
              <a:rPr lang="zh-CN" altLang="en-US"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rot="2734777" flipH="1">
            <a:off x="-350837" y="176213"/>
            <a:ext cx="765175" cy="828675"/>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55299" name="文本框 2"/>
          <p:cNvSpPr txBox="1"/>
          <p:nvPr/>
        </p:nvSpPr>
        <p:spPr>
          <a:xfrm>
            <a:off x="595313" y="298450"/>
            <a:ext cx="5087937" cy="585788"/>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3200" b="1" dirty="0">
                <a:latin typeface="微软雅黑" panose="020B0503020204020204" pitchFamily="34" charset="-122"/>
                <a:ea typeface="微软雅黑" panose="020B0503020204020204" pitchFamily="34" charset="-122"/>
              </a:rPr>
              <a:t>参考资料</a:t>
            </a:r>
          </a:p>
        </p:txBody>
      </p:sp>
      <p:grpSp>
        <p:nvGrpSpPr>
          <p:cNvPr id="4" name="组合 3"/>
          <p:cNvGrpSpPr/>
          <p:nvPr/>
        </p:nvGrpSpPr>
        <p:grpSpPr>
          <a:xfrm>
            <a:off x="695325" y="2270125"/>
            <a:ext cx="5056188" cy="3084513"/>
            <a:chOff x="694944" y="2269892"/>
            <a:chExt cx="5056632" cy="3084058"/>
          </a:xfrm>
        </p:grpSpPr>
        <p:pic>
          <p:nvPicPr>
            <p:cNvPr id="55309" name="Picture 6" descr="Laptop Mask 1.png"/>
            <p:cNvPicPr>
              <a:picLocks noChangeAspect="1"/>
            </p:cNvPicPr>
            <p:nvPr/>
          </p:nvPicPr>
          <p:blipFill>
            <a:blip r:embed="rId2"/>
            <a:stretch>
              <a:fillRect/>
            </a:stretch>
          </p:blipFill>
          <p:spPr>
            <a:xfrm>
              <a:off x="694944" y="2269892"/>
              <a:ext cx="5056632" cy="3084058"/>
            </a:xfrm>
            <a:prstGeom prst="rect">
              <a:avLst/>
            </a:prstGeom>
            <a:noFill/>
            <a:ln w="9525">
              <a:noFill/>
            </a:ln>
          </p:spPr>
        </p:pic>
        <p:sp>
          <p:nvSpPr>
            <p:cNvPr id="6" name="直角三角形 5"/>
            <p:cNvSpPr/>
            <p:nvPr/>
          </p:nvSpPr>
          <p:spPr>
            <a:xfrm>
              <a:off x="1307773" y="2446079"/>
              <a:ext cx="3843675" cy="2453913"/>
            </a:xfrm>
            <a:prstGeom prst="rtTriangle">
              <a:avLst/>
            </a:prstGeom>
            <a:solidFill>
              <a:srgbClr val="790D1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7" name="直角三角形 6"/>
            <p:cNvSpPr/>
            <p:nvPr/>
          </p:nvSpPr>
          <p:spPr>
            <a:xfrm flipH="1" flipV="1">
              <a:off x="1299835" y="2438142"/>
              <a:ext cx="3843674" cy="2453913"/>
            </a:xfrm>
            <a:prstGeom prst="rtTriangle">
              <a:avLst/>
            </a:prstGeom>
            <a:solidFill>
              <a:srgbClr val="B70F1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5312" name="Oval 298"/>
            <p:cNvSpPr/>
            <p:nvPr/>
          </p:nvSpPr>
          <p:spPr>
            <a:xfrm>
              <a:off x="3147849" y="3813833"/>
              <a:ext cx="86748" cy="86745"/>
            </a:xfrm>
            <a:prstGeom prst="ellipse">
              <a:avLst/>
            </a:prstGeom>
            <a:solidFill>
              <a:schemeClr val="bg1"/>
            </a:solid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zh-CN" altLang="en-US" sz="18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5313" name="Oval 299"/>
            <p:cNvSpPr/>
            <p:nvPr/>
          </p:nvSpPr>
          <p:spPr>
            <a:xfrm>
              <a:off x="3352572" y="3813833"/>
              <a:ext cx="86748" cy="86745"/>
            </a:xfrm>
            <a:prstGeom prst="ellipse">
              <a:avLst/>
            </a:prstGeom>
            <a:solidFill>
              <a:schemeClr val="bg1"/>
            </a:solid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zh-CN" altLang="en-US" sz="18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5314" name="Freeform 300"/>
            <p:cNvSpPr/>
            <p:nvPr/>
          </p:nvSpPr>
          <p:spPr>
            <a:xfrm>
              <a:off x="2911899" y="3414800"/>
              <a:ext cx="555177" cy="364334"/>
            </a:xfrm>
            <a:custGeom>
              <a:avLst/>
              <a:gdLst/>
              <a:ahLst/>
              <a:cxnLst>
                <a:cxn ang="0">
                  <a:pos x="2147483646" y="2147483646"/>
                </a:cxn>
                <a:cxn ang="0">
                  <a:pos x="2147483646" y="2147483646"/>
                </a:cxn>
                <a:cxn ang="0">
                  <a:pos x="2147483646" y="2147483646"/>
                </a:cxn>
                <a:cxn ang="0">
                  <a:pos x="2147483646" y="0"/>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66" h="174">
                  <a:moveTo>
                    <a:pt x="256" y="153"/>
                  </a:moveTo>
                  <a:cubicBezTo>
                    <a:pt x="113" y="153"/>
                    <a:pt x="113" y="153"/>
                    <a:pt x="113" y="153"/>
                  </a:cubicBezTo>
                  <a:cubicBezTo>
                    <a:pt x="64" y="7"/>
                    <a:pt x="64" y="7"/>
                    <a:pt x="64" y="7"/>
                  </a:cubicBezTo>
                  <a:cubicBezTo>
                    <a:pt x="63" y="3"/>
                    <a:pt x="59" y="0"/>
                    <a:pt x="54" y="0"/>
                  </a:cubicBezTo>
                  <a:cubicBezTo>
                    <a:pt x="11" y="0"/>
                    <a:pt x="11" y="0"/>
                    <a:pt x="11" y="0"/>
                  </a:cubicBezTo>
                  <a:cubicBezTo>
                    <a:pt x="5" y="0"/>
                    <a:pt x="0" y="5"/>
                    <a:pt x="0" y="10"/>
                  </a:cubicBezTo>
                  <a:cubicBezTo>
                    <a:pt x="0" y="16"/>
                    <a:pt x="5" y="21"/>
                    <a:pt x="11" y="21"/>
                  </a:cubicBezTo>
                  <a:cubicBezTo>
                    <a:pt x="47" y="21"/>
                    <a:pt x="47" y="21"/>
                    <a:pt x="47" y="21"/>
                  </a:cubicBezTo>
                  <a:cubicBezTo>
                    <a:pt x="96" y="167"/>
                    <a:pt x="96" y="167"/>
                    <a:pt x="96" y="167"/>
                  </a:cubicBezTo>
                  <a:cubicBezTo>
                    <a:pt x="97" y="171"/>
                    <a:pt x="101" y="174"/>
                    <a:pt x="106" y="174"/>
                  </a:cubicBezTo>
                  <a:cubicBezTo>
                    <a:pt x="256" y="174"/>
                    <a:pt x="256" y="174"/>
                    <a:pt x="256" y="174"/>
                  </a:cubicBezTo>
                  <a:cubicBezTo>
                    <a:pt x="262" y="174"/>
                    <a:pt x="266" y="169"/>
                    <a:pt x="266" y="164"/>
                  </a:cubicBezTo>
                  <a:cubicBezTo>
                    <a:pt x="266" y="158"/>
                    <a:pt x="262" y="153"/>
                    <a:pt x="256" y="153"/>
                  </a:cubicBezTo>
                  <a:close/>
                </a:path>
              </a:pathLst>
            </a:custGeom>
            <a:solidFill>
              <a:schemeClr val="bg1">
                <a:alpha val="100000"/>
              </a:schemeClr>
            </a:solidFill>
            <a:ln w="9525">
              <a:noFill/>
            </a:ln>
          </p:spPr>
          <p:txBody>
            <a:bodyPr/>
            <a:lstStyle/>
            <a:p>
              <a:endParaRPr lang="zh-CN" altLang="en-US"/>
            </a:p>
          </p:txBody>
        </p:sp>
        <p:sp>
          <p:nvSpPr>
            <p:cNvPr id="55315" name="Freeform 301"/>
            <p:cNvSpPr>
              <a:spLocks noEditPoints="1"/>
            </p:cNvSpPr>
            <p:nvPr/>
          </p:nvSpPr>
          <p:spPr>
            <a:xfrm>
              <a:off x="3106211" y="3466847"/>
              <a:ext cx="409443" cy="232479"/>
            </a:xfrm>
            <a:custGeom>
              <a:avLst/>
              <a:gdLst/>
              <a:ahLst/>
              <a:cxnLst>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95" h="111">
                  <a:moveTo>
                    <a:pt x="185" y="16"/>
                  </a:moveTo>
                  <a:cubicBezTo>
                    <a:pt x="9" y="0"/>
                    <a:pt x="9" y="0"/>
                    <a:pt x="9" y="0"/>
                  </a:cubicBezTo>
                  <a:cubicBezTo>
                    <a:pt x="3" y="0"/>
                    <a:pt x="0" y="4"/>
                    <a:pt x="1" y="9"/>
                  </a:cubicBezTo>
                  <a:cubicBezTo>
                    <a:pt x="32" y="101"/>
                    <a:pt x="32" y="101"/>
                    <a:pt x="32" y="101"/>
                  </a:cubicBezTo>
                  <a:cubicBezTo>
                    <a:pt x="34" y="106"/>
                    <a:pt x="40" y="111"/>
                    <a:pt x="46" y="111"/>
                  </a:cubicBezTo>
                  <a:cubicBezTo>
                    <a:pt x="175" y="111"/>
                    <a:pt x="175" y="111"/>
                    <a:pt x="175" y="111"/>
                  </a:cubicBezTo>
                  <a:cubicBezTo>
                    <a:pt x="181" y="111"/>
                    <a:pt x="186" y="106"/>
                    <a:pt x="187" y="100"/>
                  </a:cubicBezTo>
                  <a:cubicBezTo>
                    <a:pt x="195" y="27"/>
                    <a:pt x="195" y="27"/>
                    <a:pt x="195" y="27"/>
                  </a:cubicBezTo>
                  <a:cubicBezTo>
                    <a:pt x="195" y="21"/>
                    <a:pt x="191" y="16"/>
                    <a:pt x="185" y="16"/>
                  </a:cubicBezTo>
                  <a:close/>
                  <a:moveTo>
                    <a:pt x="96" y="76"/>
                  </a:moveTo>
                  <a:cubicBezTo>
                    <a:pt x="59" y="76"/>
                    <a:pt x="59" y="76"/>
                    <a:pt x="59" y="76"/>
                  </a:cubicBezTo>
                  <a:cubicBezTo>
                    <a:pt x="57" y="76"/>
                    <a:pt x="55" y="75"/>
                    <a:pt x="54" y="73"/>
                  </a:cubicBezTo>
                  <a:cubicBezTo>
                    <a:pt x="43" y="41"/>
                    <a:pt x="43" y="41"/>
                    <a:pt x="43" y="41"/>
                  </a:cubicBezTo>
                  <a:cubicBezTo>
                    <a:pt x="43" y="39"/>
                    <a:pt x="44" y="38"/>
                    <a:pt x="46" y="38"/>
                  </a:cubicBezTo>
                  <a:cubicBezTo>
                    <a:pt x="86" y="41"/>
                    <a:pt x="86" y="41"/>
                    <a:pt x="86" y="41"/>
                  </a:cubicBezTo>
                  <a:cubicBezTo>
                    <a:pt x="88" y="42"/>
                    <a:pt x="90" y="43"/>
                    <a:pt x="90" y="45"/>
                  </a:cubicBezTo>
                  <a:cubicBezTo>
                    <a:pt x="99" y="73"/>
                    <a:pt x="99" y="73"/>
                    <a:pt x="99" y="73"/>
                  </a:cubicBezTo>
                  <a:cubicBezTo>
                    <a:pt x="99" y="75"/>
                    <a:pt x="98" y="76"/>
                    <a:pt x="96" y="76"/>
                  </a:cubicBezTo>
                  <a:close/>
                  <a:moveTo>
                    <a:pt x="162" y="73"/>
                  </a:moveTo>
                  <a:cubicBezTo>
                    <a:pt x="161" y="75"/>
                    <a:pt x="160" y="76"/>
                    <a:pt x="158" y="76"/>
                  </a:cubicBezTo>
                  <a:cubicBezTo>
                    <a:pt x="135" y="76"/>
                    <a:pt x="135" y="76"/>
                    <a:pt x="135" y="76"/>
                  </a:cubicBezTo>
                  <a:cubicBezTo>
                    <a:pt x="133" y="76"/>
                    <a:pt x="131" y="75"/>
                    <a:pt x="131" y="73"/>
                  </a:cubicBezTo>
                  <a:cubicBezTo>
                    <a:pt x="122" y="48"/>
                    <a:pt x="122" y="48"/>
                    <a:pt x="122" y="48"/>
                  </a:cubicBezTo>
                  <a:cubicBezTo>
                    <a:pt x="122" y="46"/>
                    <a:pt x="123" y="45"/>
                    <a:pt x="125" y="45"/>
                  </a:cubicBezTo>
                  <a:cubicBezTo>
                    <a:pt x="161" y="48"/>
                    <a:pt x="161" y="48"/>
                    <a:pt x="161" y="48"/>
                  </a:cubicBezTo>
                  <a:cubicBezTo>
                    <a:pt x="163" y="48"/>
                    <a:pt x="164" y="50"/>
                    <a:pt x="164" y="51"/>
                  </a:cubicBezTo>
                  <a:lnTo>
                    <a:pt x="162" y="73"/>
                  </a:lnTo>
                  <a:close/>
                </a:path>
              </a:pathLst>
            </a:custGeom>
            <a:solidFill>
              <a:schemeClr val="bg1">
                <a:alpha val="100000"/>
              </a:schemeClr>
            </a:solidFill>
            <a:ln w="9525">
              <a:noFill/>
            </a:ln>
          </p:spPr>
          <p:txBody>
            <a:bodyPr/>
            <a:lstStyle/>
            <a:p>
              <a:endParaRPr lang="zh-CN" altLang="en-US"/>
            </a:p>
          </p:txBody>
        </p:sp>
        <p:sp>
          <p:nvSpPr>
            <p:cNvPr id="12" name="椭圆 11"/>
            <p:cNvSpPr/>
            <p:nvPr/>
          </p:nvSpPr>
          <p:spPr>
            <a:xfrm>
              <a:off x="2698545" y="3084160"/>
              <a:ext cx="1046255" cy="104759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13" name="组合 12"/>
          <p:cNvGrpSpPr/>
          <p:nvPr/>
        </p:nvGrpSpPr>
        <p:grpSpPr>
          <a:xfrm>
            <a:off x="5846763" y="884238"/>
            <a:ext cx="4737100" cy="2254758"/>
            <a:chOff x="6461241" y="2746022"/>
            <a:chExt cx="4736592" cy="2218596"/>
          </a:xfrm>
        </p:grpSpPr>
        <p:cxnSp>
          <p:nvCxnSpPr>
            <p:cNvPr id="14" name="直接连接符 13"/>
            <p:cNvCxnSpPr/>
            <p:nvPr/>
          </p:nvCxnSpPr>
          <p:spPr>
            <a:xfrm>
              <a:off x="6461241" y="3258371"/>
              <a:ext cx="4736592" cy="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55306" name="矩形 14"/>
            <p:cNvSpPr/>
            <p:nvPr/>
          </p:nvSpPr>
          <p:spPr>
            <a:xfrm>
              <a:off x="6470374" y="3422034"/>
              <a:ext cx="4727459" cy="550463"/>
            </a:xfrm>
            <a:prstGeom prst="rect">
              <a:avLst/>
            </a:prstGeom>
            <a:noFill/>
            <a:ln w="9525">
              <a:noFill/>
            </a:ln>
          </p:spPr>
          <p:txBody>
            <a:bodyPr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1216025" eaLnBrk="1" hangingPunct="1">
                <a:lnSpc>
                  <a:spcPct val="120000"/>
                </a:lnSpc>
                <a:spcBef>
                  <a:spcPct val="20000"/>
                </a:spcBef>
                <a:buNone/>
              </a:pPr>
              <a:r>
                <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一、</a:t>
              </a:r>
              <a:r>
                <a:rPr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Microsoft Visio 2002 产品指南    </a:t>
              </a:r>
              <a:r>
                <a:rPr 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2018</a:t>
              </a:r>
              <a:r>
                <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年</a:t>
              </a:r>
              <a:r>
                <a:rPr lang="en-US" altLang="zh-CN"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10</a:t>
              </a:r>
              <a:r>
                <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月</a:t>
              </a:r>
              <a:r>
                <a:rPr lang="en-US" altLang="zh-CN"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21</a:t>
              </a:r>
              <a:r>
                <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日</a:t>
              </a:r>
              <a:endParaRPr sz="14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a:p>
              <a:pPr marL="0" lvl="0" indent="0" defTabSz="1216025" eaLnBrk="1" hangingPunct="1">
                <a:lnSpc>
                  <a:spcPct val="120000"/>
                </a:lnSpc>
                <a:spcBef>
                  <a:spcPct val="20000"/>
                </a:spcBef>
                <a:buNone/>
              </a:pPr>
              <a:r>
                <a:rPr lang="en-US" altLang="zh-CN" sz="1400" dirty="0">
                  <a:solidFill>
                    <a:srgbClr val="000000"/>
                  </a:solidFill>
                  <a:latin typeface="Arial" panose="020B0604020202020204" pitchFamily="34" charset="0"/>
                  <a:ea typeface="微软雅黑" panose="020B0503020204020204" pitchFamily="34" charset="-122"/>
                  <a:sym typeface="Arial" panose="020B0604020202020204" pitchFamily="34" charset="0"/>
                  <a:hlinkClick r:id="rId3"/>
                </a:rPr>
                <a:t>http://www.uml.org.cn/UMLTools/psf/Guide.doc</a:t>
              </a:r>
              <a:endPar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5307" name="TextBox 13"/>
            <p:cNvSpPr txBox="1"/>
            <p:nvPr/>
          </p:nvSpPr>
          <p:spPr>
            <a:xfrm>
              <a:off x="6470374" y="2746022"/>
              <a:ext cx="2752879" cy="430887"/>
            </a:xfrm>
            <a:prstGeom prst="rect">
              <a:avLst/>
            </a:prstGeom>
            <a:noFill/>
            <a:ln w="9525">
              <a:noFill/>
            </a:ln>
          </p:spPr>
          <p:txBody>
            <a:bodyPr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1216025" eaLnBrk="1" hangingPunct="1">
                <a:lnSpc>
                  <a:spcPct val="100000"/>
                </a:lnSpc>
                <a:spcBef>
                  <a:spcPct val="20000"/>
                </a:spcBef>
                <a:buNone/>
              </a:pPr>
              <a:r>
                <a:rPr lang="zh-CN" altLang="en-US" b="1" dirty="0">
                  <a:solidFill>
                    <a:srgbClr val="000000"/>
                  </a:solidFill>
                  <a:latin typeface="Arial" panose="020B0604020202020204" pitchFamily="34" charset="0"/>
                  <a:ea typeface="微软雅黑" panose="020B0503020204020204" pitchFamily="34" charset="-122"/>
                  <a:sym typeface="Arial" panose="020B0604020202020204" pitchFamily="34" charset="0"/>
                </a:rPr>
                <a:t>参考资料</a:t>
              </a:r>
              <a:endParaRPr lang="en-US" altLang="zh-CN" b="1"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5308" name="矩形 16"/>
            <p:cNvSpPr/>
            <p:nvPr/>
          </p:nvSpPr>
          <p:spPr>
            <a:xfrm>
              <a:off x="6461241" y="4159855"/>
              <a:ext cx="4727459" cy="804763"/>
            </a:xfrm>
            <a:prstGeom prst="rect">
              <a:avLst/>
            </a:prstGeom>
            <a:noFill/>
            <a:ln w="9525">
              <a:noFill/>
            </a:ln>
          </p:spPr>
          <p:txBody>
            <a:bodyPr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1216025" eaLnBrk="1" hangingPunct="1">
                <a:lnSpc>
                  <a:spcPct val="120000"/>
                </a:lnSpc>
                <a:spcBef>
                  <a:spcPct val="20000"/>
                </a:spcBef>
                <a:buNone/>
              </a:pPr>
              <a:r>
                <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二、UML建模(visio篇)</a:t>
              </a:r>
              <a:r>
                <a:rPr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    </a:t>
              </a:r>
              <a:r>
                <a:rPr 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2018</a:t>
              </a:r>
              <a:r>
                <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年</a:t>
              </a:r>
              <a:r>
                <a:rPr lang="en-US" altLang="zh-CN"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10</a:t>
              </a:r>
              <a:r>
                <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月</a:t>
              </a:r>
              <a:r>
                <a:rPr lang="en-US" altLang="zh-CN"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21</a:t>
              </a:r>
              <a:r>
                <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日</a:t>
              </a:r>
            </a:p>
            <a:p>
              <a:pPr marL="0" lvl="0" indent="0" defTabSz="1216025" eaLnBrk="1" hangingPunct="1">
                <a:lnSpc>
                  <a:spcPct val="120000"/>
                </a:lnSpc>
                <a:spcBef>
                  <a:spcPct val="20000"/>
                </a:spcBef>
                <a:buNone/>
              </a:pPr>
              <a:r>
                <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hlinkClick r:id="rId4" action="ppaction://hlinkfile"/>
                </a:rPr>
                <a:t>https://wenku.baidu.com/view/72ec9b56a66e58fafab069dc5022aaea998f410d.html</a:t>
              </a:r>
              <a:endPar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55302" name="矩形 14"/>
          <p:cNvSpPr/>
          <p:nvPr/>
        </p:nvSpPr>
        <p:spPr>
          <a:xfrm>
            <a:off x="5846763" y="3340735"/>
            <a:ext cx="4727575" cy="559435"/>
          </a:xfrm>
          <a:prstGeom prst="rect">
            <a:avLst/>
          </a:prstGeom>
          <a:noFill/>
          <a:ln w="9525">
            <a:noFill/>
          </a:ln>
        </p:spPr>
        <p:txBody>
          <a:bodyPr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1216025" eaLnBrk="1" hangingPunct="1">
              <a:lnSpc>
                <a:spcPct val="120000"/>
              </a:lnSpc>
              <a:spcBef>
                <a:spcPct val="20000"/>
              </a:spcBef>
              <a:buNone/>
            </a:pPr>
            <a:r>
              <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三、</a:t>
            </a:r>
            <a:r>
              <a:rPr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MySQL Workbench正向逆向工程    </a:t>
            </a:r>
            <a:r>
              <a:rPr 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2018</a:t>
            </a:r>
            <a:r>
              <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年</a:t>
            </a:r>
            <a:r>
              <a:rPr lang="en-US" altLang="zh-CN"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10</a:t>
            </a:r>
            <a:r>
              <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月</a:t>
            </a:r>
            <a:r>
              <a:rPr lang="en-US" altLang="zh-CN"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21</a:t>
            </a:r>
            <a:r>
              <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日</a:t>
            </a:r>
            <a:endParaRPr sz="14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a:p>
            <a:pPr marL="0" lvl="0" indent="0" defTabSz="1216025" eaLnBrk="1" hangingPunct="1">
              <a:lnSpc>
                <a:spcPct val="120000"/>
              </a:lnSpc>
              <a:spcBef>
                <a:spcPct val="20000"/>
              </a:spcBef>
              <a:buNone/>
            </a:pPr>
            <a:r>
              <a:rPr sz="1400" dirty="0">
                <a:solidFill>
                  <a:srgbClr val="000000"/>
                </a:solidFill>
                <a:latin typeface="Arial" panose="020B0604020202020204" pitchFamily="34" charset="0"/>
                <a:ea typeface="微软雅黑" panose="020B0503020204020204" pitchFamily="34" charset="-122"/>
                <a:sym typeface="Arial" panose="020B0604020202020204" pitchFamily="34" charset="0"/>
                <a:hlinkClick r:id="rId5" action="ppaction://hlinkfile"/>
              </a:rPr>
              <a:t>https://blog.csdn.net/u013232740/article/details/47725311</a:t>
            </a:r>
            <a:endParaRPr sz="14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5303" name="矩形 14"/>
          <p:cNvSpPr/>
          <p:nvPr/>
        </p:nvSpPr>
        <p:spPr>
          <a:xfrm>
            <a:off x="5846763" y="4132580"/>
            <a:ext cx="4727575" cy="817880"/>
          </a:xfrm>
          <a:prstGeom prst="rect">
            <a:avLst/>
          </a:prstGeom>
          <a:noFill/>
          <a:ln w="9525">
            <a:noFill/>
          </a:ln>
        </p:spPr>
        <p:txBody>
          <a:bodyPr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1216025" eaLnBrk="1" hangingPunct="1">
              <a:lnSpc>
                <a:spcPct val="120000"/>
              </a:lnSpc>
              <a:spcBef>
                <a:spcPct val="20000"/>
              </a:spcBef>
              <a:buNone/>
            </a:pPr>
            <a:r>
              <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四、</a:t>
            </a:r>
            <a:r>
              <a:rPr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自动售货机UML展示    </a:t>
            </a:r>
            <a:r>
              <a:rPr 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2018</a:t>
            </a:r>
            <a:r>
              <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年</a:t>
            </a:r>
            <a:r>
              <a:rPr lang="en-US" altLang="zh-CN"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10</a:t>
            </a:r>
            <a:r>
              <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月</a:t>
            </a:r>
            <a:r>
              <a:rPr lang="en-US" altLang="zh-CN"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21</a:t>
            </a:r>
            <a:r>
              <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日</a:t>
            </a:r>
            <a:endParaRPr sz="14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a:p>
            <a:pPr marL="0" lvl="0" indent="0" defTabSz="1216025" eaLnBrk="1" hangingPunct="1">
              <a:lnSpc>
                <a:spcPct val="120000"/>
              </a:lnSpc>
              <a:spcBef>
                <a:spcPct val="20000"/>
              </a:spcBef>
              <a:buNone/>
            </a:pPr>
            <a:r>
              <a:rPr sz="1400" dirty="0">
                <a:solidFill>
                  <a:srgbClr val="000000"/>
                </a:solidFill>
                <a:latin typeface="Arial" panose="020B0604020202020204" pitchFamily="34" charset="0"/>
                <a:ea typeface="微软雅黑" panose="020B0503020204020204" pitchFamily="34" charset="-122"/>
                <a:sym typeface="Arial" panose="020B0604020202020204" pitchFamily="34" charset="0"/>
                <a:hlinkClick r:id="rId6" action="ppaction://hlinkfile"/>
              </a:rPr>
              <a:t>https://wenku.baidu.com/view/1f68380703d8ce2f006623e3.html</a:t>
            </a:r>
            <a:endParaRPr sz="14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rot="2734777" flipH="1">
            <a:off x="-350837" y="176213"/>
            <a:ext cx="765175" cy="828675"/>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56323" name="文本框 2"/>
          <p:cNvSpPr txBox="1"/>
          <p:nvPr/>
        </p:nvSpPr>
        <p:spPr>
          <a:xfrm>
            <a:off x="595313" y="298450"/>
            <a:ext cx="5087937" cy="585788"/>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3200" b="1" dirty="0">
                <a:latin typeface="微软雅黑" panose="020B0503020204020204" pitchFamily="34" charset="-122"/>
                <a:ea typeface="微软雅黑" panose="020B0503020204020204" pitchFamily="34" charset="-122"/>
              </a:rPr>
              <a:t>参考资料</a:t>
            </a:r>
          </a:p>
        </p:txBody>
      </p:sp>
      <p:grpSp>
        <p:nvGrpSpPr>
          <p:cNvPr id="4" name="组合 3"/>
          <p:cNvGrpSpPr/>
          <p:nvPr/>
        </p:nvGrpSpPr>
        <p:grpSpPr>
          <a:xfrm>
            <a:off x="695325" y="2270125"/>
            <a:ext cx="5056188" cy="3084513"/>
            <a:chOff x="694944" y="2269892"/>
            <a:chExt cx="5056632" cy="3084058"/>
          </a:xfrm>
        </p:grpSpPr>
        <p:pic>
          <p:nvPicPr>
            <p:cNvPr id="56332" name="Picture 6" descr="Laptop Mask 1.png"/>
            <p:cNvPicPr>
              <a:picLocks noChangeAspect="1"/>
            </p:cNvPicPr>
            <p:nvPr/>
          </p:nvPicPr>
          <p:blipFill>
            <a:blip r:embed="rId2"/>
            <a:stretch>
              <a:fillRect/>
            </a:stretch>
          </p:blipFill>
          <p:spPr>
            <a:xfrm>
              <a:off x="694944" y="2269892"/>
              <a:ext cx="5056632" cy="3084058"/>
            </a:xfrm>
            <a:prstGeom prst="rect">
              <a:avLst/>
            </a:prstGeom>
            <a:noFill/>
            <a:ln w="9525">
              <a:noFill/>
            </a:ln>
          </p:spPr>
        </p:pic>
        <p:sp>
          <p:nvSpPr>
            <p:cNvPr id="6" name="直角三角形 5"/>
            <p:cNvSpPr/>
            <p:nvPr/>
          </p:nvSpPr>
          <p:spPr>
            <a:xfrm>
              <a:off x="1307773" y="2446079"/>
              <a:ext cx="3843675" cy="2453913"/>
            </a:xfrm>
            <a:prstGeom prst="rtTriangle">
              <a:avLst/>
            </a:prstGeom>
            <a:solidFill>
              <a:srgbClr val="790D1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7" name="直角三角形 6"/>
            <p:cNvSpPr/>
            <p:nvPr/>
          </p:nvSpPr>
          <p:spPr>
            <a:xfrm flipH="1" flipV="1">
              <a:off x="1299835" y="2438142"/>
              <a:ext cx="3843674" cy="2453913"/>
            </a:xfrm>
            <a:prstGeom prst="rtTriangle">
              <a:avLst/>
            </a:prstGeom>
            <a:solidFill>
              <a:srgbClr val="B70F1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6335" name="Oval 298"/>
            <p:cNvSpPr/>
            <p:nvPr/>
          </p:nvSpPr>
          <p:spPr>
            <a:xfrm>
              <a:off x="3147849" y="3813833"/>
              <a:ext cx="86748" cy="86745"/>
            </a:xfrm>
            <a:prstGeom prst="ellipse">
              <a:avLst/>
            </a:prstGeom>
            <a:solidFill>
              <a:schemeClr val="bg1"/>
            </a:solid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zh-CN" altLang="en-US" sz="18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6336" name="Oval 299"/>
            <p:cNvSpPr/>
            <p:nvPr/>
          </p:nvSpPr>
          <p:spPr>
            <a:xfrm>
              <a:off x="3352572" y="3813833"/>
              <a:ext cx="86748" cy="86745"/>
            </a:xfrm>
            <a:prstGeom prst="ellipse">
              <a:avLst/>
            </a:prstGeom>
            <a:solidFill>
              <a:schemeClr val="bg1"/>
            </a:solid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zh-CN" altLang="en-US" sz="18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6337" name="Freeform 300"/>
            <p:cNvSpPr/>
            <p:nvPr/>
          </p:nvSpPr>
          <p:spPr>
            <a:xfrm>
              <a:off x="2911899" y="3414800"/>
              <a:ext cx="555177" cy="364334"/>
            </a:xfrm>
            <a:custGeom>
              <a:avLst/>
              <a:gdLst/>
              <a:ahLst/>
              <a:cxnLst>
                <a:cxn ang="0">
                  <a:pos x="2147483646" y="2147483646"/>
                </a:cxn>
                <a:cxn ang="0">
                  <a:pos x="2147483646" y="2147483646"/>
                </a:cxn>
                <a:cxn ang="0">
                  <a:pos x="2147483646" y="2147483646"/>
                </a:cxn>
                <a:cxn ang="0">
                  <a:pos x="2147483646" y="0"/>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66" h="174">
                  <a:moveTo>
                    <a:pt x="256" y="153"/>
                  </a:moveTo>
                  <a:cubicBezTo>
                    <a:pt x="113" y="153"/>
                    <a:pt x="113" y="153"/>
                    <a:pt x="113" y="153"/>
                  </a:cubicBezTo>
                  <a:cubicBezTo>
                    <a:pt x="64" y="7"/>
                    <a:pt x="64" y="7"/>
                    <a:pt x="64" y="7"/>
                  </a:cubicBezTo>
                  <a:cubicBezTo>
                    <a:pt x="63" y="3"/>
                    <a:pt x="59" y="0"/>
                    <a:pt x="54" y="0"/>
                  </a:cubicBezTo>
                  <a:cubicBezTo>
                    <a:pt x="11" y="0"/>
                    <a:pt x="11" y="0"/>
                    <a:pt x="11" y="0"/>
                  </a:cubicBezTo>
                  <a:cubicBezTo>
                    <a:pt x="5" y="0"/>
                    <a:pt x="0" y="5"/>
                    <a:pt x="0" y="10"/>
                  </a:cubicBezTo>
                  <a:cubicBezTo>
                    <a:pt x="0" y="16"/>
                    <a:pt x="5" y="21"/>
                    <a:pt x="11" y="21"/>
                  </a:cubicBezTo>
                  <a:cubicBezTo>
                    <a:pt x="47" y="21"/>
                    <a:pt x="47" y="21"/>
                    <a:pt x="47" y="21"/>
                  </a:cubicBezTo>
                  <a:cubicBezTo>
                    <a:pt x="96" y="167"/>
                    <a:pt x="96" y="167"/>
                    <a:pt x="96" y="167"/>
                  </a:cubicBezTo>
                  <a:cubicBezTo>
                    <a:pt x="97" y="171"/>
                    <a:pt x="101" y="174"/>
                    <a:pt x="106" y="174"/>
                  </a:cubicBezTo>
                  <a:cubicBezTo>
                    <a:pt x="256" y="174"/>
                    <a:pt x="256" y="174"/>
                    <a:pt x="256" y="174"/>
                  </a:cubicBezTo>
                  <a:cubicBezTo>
                    <a:pt x="262" y="174"/>
                    <a:pt x="266" y="169"/>
                    <a:pt x="266" y="164"/>
                  </a:cubicBezTo>
                  <a:cubicBezTo>
                    <a:pt x="266" y="158"/>
                    <a:pt x="262" y="153"/>
                    <a:pt x="256" y="153"/>
                  </a:cubicBezTo>
                  <a:close/>
                </a:path>
              </a:pathLst>
            </a:custGeom>
            <a:solidFill>
              <a:schemeClr val="bg1">
                <a:alpha val="100000"/>
              </a:schemeClr>
            </a:solidFill>
            <a:ln w="9525">
              <a:noFill/>
            </a:ln>
          </p:spPr>
          <p:txBody>
            <a:bodyPr/>
            <a:lstStyle/>
            <a:p>
              <a:endParaRPr lang="zh-CN" altLang="en-US"/>
            </a:p>
          </p:txBody>
        </p:sp>
        <p:sp>
          <p:nvSpPr>
            <p:cNvPr id="56338" name="Freeform 301"/>
            <p:cNvSpPr>
              <a:spLocks noEditPoints="1"/>
            </p:cNvSpPr>
            <p:nvPr/>
          </p:nvSpPr>
          <p:spPr>
            <a:xfrm>
              <a:off x="3106211" y="3466847"/>
              <a:ext cx="409443" cy="232479"/>
            </a:xfrm>
            <a:custGeom>
              <a:avLst/>
              <a:gdLst/>
              <a:ahLst/>
              <a:cxnLst>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95" h="111">
                  <a:moveTo>
                    <a:pt x="185" y="16"/>
                  </a:moveTo>
                  <a:cubicBezTo>
                    <a:pt x="9" y="0"/>
                    <a:pt x="9" y="0"/>
                    <a:pt x="9" y="0"/>
                  </a:cubicBezTo>
                  <a:cubicBezTo>
                    <a:pt x="3" y="0"/>
                    <a:pt x="0" y="4"/>
                    <a:pt x="1" y="9"/>
                  </a:cubicBezTo>
                  <a:cubicBezTo>
                    <a:pt x="32" y="101"/>
                    <a:pt x="32" y="101"/>
                    <a:pt x="32" y="101"/>
                  </a:cubicBezTo>
                  <a:cubicBezTo>
                    <a:pt x="34" y="106"/>
                    <a:pt x="40" y="111"/>
                    <a:pt x="46" y="111"/>
                  </a:cubicBezTo>
                  <a:cubicBezTo>
                    <a:pt x="175" y="111"/>
                    <a:pt x="175" y="111"/>
                    <a:pt x="175" y="111"/>
                  </a:cubicBezTo>
                  <a:cubicBezTo>
                    <a:pt x="181" y="111"/>
                    <a:pt x="186" y="106"/>
                    <a:pt x="187" y="100"/>
                  </a:cubicBezTo>
                  <a:cubicBezTo>
                    <a:pt x="195" y="27"/>
                    <a:pt x="195" y="27"/>
                    <a:pt x="195" y="27"/>
                  </a:cubicBezTo>
                  <a:cubicBezTo>
                    <a:pt x="195" y="21"/>
                    <a:pt x="191" y="16"/>
                    <a:pt x="185" y="16"/>
                  </a:cubicBezTo>
                  <a:close/>
                  <a:moveTo>
                    <a:pt x="96" y="76"/>
                  </a:moveTo>
                  <a:cubicBezTo>
                    <a:pt x="59" y="76"/>
                    <a:pt x="59" y="76"/>
                    <a:pt x="59" y="76"/>
                  </a:cubicBezTo>
                  <a:cubicBezTo>
                    <a:pt x="57" y="76"/>
                    <a:pt x="55" y="75"/>
                    <a:pt x="54" y="73"/>
                  </a:cubicBezTo>
                  <a:cubicBezTo>
                    <a:pt x="43" y="41"/>
                    <a:pt x="43" y="41"/>
                    <a:pt x="43" y="41"/>
                  </a:cubicBezTo>
                  <a:cubicBezTo>
                    <a:pt x="43" y="39"/>
                    <a:pt x="44" y="38"/>
                    <a:pt x="46" y="38"/>
                  </a:cubicBezTo>
                  <a:cubicBezTo>
                    <a:pt x="86" y="41"/>
                    <a:pt x="86" y="41"/>
                    <a:pt x="86" y="41"/>
                  </a:cubicBezTo>
                  <a:cubicBezTo>
                    <a:pt x="88" y="42"/>
                    <a:pt x="90" y="43"/>
                    <a:pt x="90" y="45"/>
                  </a:cubicBezTo>
                  <a:cubicBezTo>
                    <a:pt x="99" y="73"/>
                    <a:pt x="99" y="73"/>
                    <a:pt x="99" y="73"/>
                  </a:cubicBezTo>
                  <a:cubicBezTo>
                    <a:pt x="99" y="75"/>
                    <a:pt x="98" y="76"/>
                    <a:pt x="96" y="76"/>
                  </a:cubicBezTo>
                  <a:close/>
                  <a:moveTo>
                    <a:pt x="162" y="73"/>
                  </a:moveTo>
                  <a:cubicBezTo>
                    <a:pt x="161" y="75"/>
                    <a:pt x="160" y="76"/>
                    <a:pt x="158" y="76"/>
                  </a:cubicBezTo>
                  <a:cubicBezTo>
                    <a:pt x="135" y="76"/>
                    <a:pt x="135" y="76"/>
                    <a:pt x="135" y="76"/>
                  </a:cubicBezTo>
                  <a:cubicBezTo>
                    <a:pt x="133" y="76"/>
                    <a:pt x="131" y="75"/>
                    <a:pt x="131" y="73"/>
                  </a:cubicBezTo>
                  <a:cubicBezTo>
                    <a:pt x="122" y="48"/>
                    <a:pt x="122" y="48"/>
                    <a:pt x="122" y="48"/>
                  </a:cubicBezTo>
                  <a:cubicBezTo>
                    <a:pt x="122" y="46"/>
                    <a:pt x="123" y="45"/>
                    <a:pt x="125" y="45"/>
                  </a:cubicBezTo>
                  <a:cubicBezTo>
                    <a:pt x="161" y="48"/>
                    <a:pt x="161" y="48"/>
                    <a:pt x="161" y="48"/>
                  </a:cubicBezTo>
                  <a:cubicBezTo>
                    <a:pt x="163" y="48"/>
                    <a:pt x="164" y="50"/>
                    <a:pt x="164" y="51"/>
                  </a:cubicBezTo>
                  <a:lnTo>
                    <a:pt x="162" y="73"/>
                  </a:lnTo>
                  <a:close/>
                </a:path>
              </a:pathLst>
            </a:custGeom>
            <a:solidFill>
              <a:schemeClr val="bg1">
                <a:alpha val="100000"/>
              </a:schemeClr>
            </a:solidFill>
            <a:ln w="9525">
              <a:noFill/>
            </a:ln>
          </p:spPr>
          <p:txBody>
            <a:bodyPr/>
            <a:lstStyle/>
            <a:p>
              <a:endParaRPr lang="zh-CN" altLang="en-US"/>
            </a:p>
          </p:txBody>
        </p:sp>
        <p:sp>
          <p:nvSpPr>
            <p:cNvPr id="12" name="椭圆 11"/>
            <p:cNvSpPr/>
            <p:nvPr/>
          </p:nvSpPr>
          <p:spPr>
            <a:xfrm>
              <a:off x="2698545" y="3084160"/>
              <a:ext cx="1046255" cy="104759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13" name="组合 12"/>
          <p:cNvGrpSpPr/>
          <p:nvPr/>
        </p:nvGrpSpPr>
        <p:grpSpPr>
          <a:xfrm>
            <a:off x="5847080" y="884555"/>
            <a:ext cx="4850936" cy="2801651"/>
            <a:chOff x="6461240" y="2746022"/>
            <a:chExt cx="4736760" cy="2756883"/>
          </a:xfrm>
        </p:grpSpPr>
        <p:cxnSp>
          <p:nvCxnSpPr>
            <p:cNvPr id="14" name="直接连接符 13"/>
            <p:cNvCxnSpPr/>
            <p:nvPr/>
          </p:nvCxnSpPr>
          <p:spPr>
            <a:xfrm>
              <a:off x="6461240" y="3258347"/>
              <a:ext cx="4736593" cy="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56329" name="矩形 14"/>
            <p:cNvSpPr/>
            <p:nvPr/>
          </p:nvSpPr>
          <p:spPr>
            <a:xfrm>
              <a:off x="6470374" y="3422034"/>
              <a:ext cx="4727459" cy="804811"/>
            </a:xfrm>
            <a:prstGeom prst="rect">
              <a:avLst/>
            </a:prstGeom>
            <a:noFill/>
            <a:ln w="9525">
              <a:noFill/>
            </a:ln>
          </p:spPr>
          <p:txBody>
            <a:bodyPr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1216025" eaLnBrk="1" hangingPunct="1">
                <a:lnSpc>
                  <a:spcPct val="120000"/>
                </a:lnSpc>
                <a:spcBef>
                  <a:spcPct val="20000"/>
                </a:spcBef>
                <a:buNone/>
              </a:pPr>
              <a:r>
                <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五、</a:t>
              </a:r>
              <a:r>
                <a:rPr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VISIO2016教程    </a:t>
              </a:r>
              <a:r>
                <a:rPr 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2018</a:t>
              </a:r>
              <a:r>
                <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年</a:t>
              </a:r>
              <a:r>
                <a:rPr lang="en-US" altLang="zh-CN"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10</a:t>
              </a:r>
              <a:r>
                <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月</a:t>
              </a:r>
              <a:r>
                <a:rPr lang="en-US" altLang="zh-CN"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21</a:t>
              </a:r>
              <a:r>
                <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日</a:t>
              </a:r>
              <a:endParaRPr sz="14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a:p>
              <a:pPr marL="0" lvl="0" indent="0" defTabSz="1216025" eaLnBrk="1" hangingPunct="1">
                <a:lnSpc>
                  <a:spcPct val="120000"/>
                </a:lnSpc>
                <a:spcBef>
                  <a:spcPct val="20000"/>
                </a:spcBef>
                <a:buNone/>
              </a:pPr>
              <a:r>
                <a:rPr sz="1400" dirty="0">
                  <a:solidFill>
                    <a:srgbClr val="000000"/>
                  </a:solidFill>
                  <a:latin typeface="Arial" panose="020B0604020202020204" pitchFamily="34" charset="0"/>
                  <a:ea typeface="微软雅黑" panose="020B0503020204020204" pitchFamily="34" charset="-122"/>
                  <a:sym typeface="Arial" panose="020B0604020202020204" pitchFamily="34" charset="0"/>
                  <a:hlinkClick r:id="rId3" action="ppaction://hlinkfile"/>
                </a:rPr>
                <a:t>https://wenku.baidu.com/view/0ed5a1ec5ff7ba0d4a7302768e9951e79b896918.html</a:t>
              </a:r>
              <a:endParaRPr sz="14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6330" name="TextBox 13"/>
            <p:cNvSpPr txBox="1"/>
            <p:nvPr/>
          </p:nvSpPr>
          <p:spPr>
            <a:xfrm>
              <a:off x="6470374" y="2746022"/>
              <a:ext cx="2752879" cy="423651"/>
            </a:xfrm>
            <a:prstGeom prst="rect">
              <a:avLst/>
            </a:prstGeom>
            <a:noFill/>
            <a:ln w="9525">
              <a:noFill/>
            </a:ln>
          </p:spPr>
          <p:txBody>
            <a:bodyPr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1216025" eaLnBrk="1" hangingPunct="1">
                <a:lnSpc>
                  <a:spcPct val="100000"/>
                </a:lnSpc>
                <a:spcBef>
                  <a:spcPct val="20000"/>
                </a:spcBef>
                <a:buNone/>
              </a:pPr>
              <a:r>
                <a:rPr lang="zh-CN" altLang="en-US" b="1" dirty="0">
                  <a:solidFill>
                    <a:srgbClr val="000000"/>
                  </a:solidFill>
                  <a:latin typeface="Arial" panose="020B0604020202020204" pitchFamily="34" charset="0"/>
                  <a:ea typeface="微软雅黑" panose="020B0503020204020204" pitchFamily="34" charset="-122"/>
                  <a:sym typeface="Arial" panose="020B0604020202020204" pitchFamily="34" charset="0"/>
                </a:rPr>
                <a:t>参考资料</a:t>
              </a:r>
              <a:endParaRPr lang="en-US" altLang="zh-CN" b="1"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6331" name="矩形 16"/>
            <p:cNvSpPr/>
            <p:nvPr/>
          </p:nvSpPr>
          <p:spPr>
            <a:xfrm>
              <a:off x="6470541" y="4401289"/>
              <a:ext cx="4727459" cy="1101616"/>
            </a:xfrm>
            <a:prstGeom prst="rect">
              <a:avLst/>
            </a:prstGeom>
            <a:noFill/>
            <a:ln w="9525">
              <a:noFill/>
            </a:ln>
          </p:spPr>
          <p:txBody>
            <a:bodyPr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1216025" eaLnBrk="1" hangingPunct="1">
                <a:lnSpc>
                  <a:spcPct val="120000"/>
                </a:lnSpc>
                <a:spcBef>
                  <a:spcPct val="20000"/>
                </a:spcBef>
                <a:buNone/>
              </a:pPr>
              <a:r>
                <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六、</a:t>
              </a:r>
              <a:r>
                <a:rPr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PowerDesigner</a:t>
              </a:r>
              <a:r>
                <a:rPr lang="zh-CN"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a:t>
              </a:r>
              <a:r>
                <a:rPr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Rational Rose</a:t>
              </a:r>
              <a:r>
                <a:rPr lang="zh-CN"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a:t>
              </a:r>
              <a:r>
                <a:rPr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Visio三种建模工具比较    </a:t>
              </a:r>
              <a:r>
                <a:rPr 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2018</a:t>
              </a:r>
              <a:r>
                <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年</a:t>
              </a:r>
              <a:r>
                <a:rPr lang="en-US" altLang="zh-CN"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10</a:t>
              </a:r>
              <a:r>
                <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月</a:t>
              </a:r>
              <a:r>
                <a:rPr lang="en-US" altLang="zh-CN"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22</a:t>
              </a:r>
              <a:r>
                <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日</a:t>
              </a:r>
              <a:endParaRPr sz="14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a:p>
              <a:pPr marL="0" lvl="0" indent="0" defTabSz="1216025" eaLnBrk="1" hangingPunct="1">
                <a:lnSpc>
                  <a:spcPct val="120000"/>
                </a:lnSpc>
                <a:spcBef>
                  <a:spcPct val="20000"/>
                </a:spcBef>
                <a:buNone/>
              </a:pPr>
              <a:r>
                <a:rPr sz="1400" dirty="0">
                  <a:solidFill>
                    <a:srgbClr val="000000"/>
                  </a:solidFill>
                  <a:latin typeface="Arial" panose="020B0604020202020204" pitchFamily="34" charset="0"/>
                  <a:ea typeface="微软雅黑" panose="020B0503020204020204" pitchFamily="34" charset="-122"/>
                  <a:sym typeface="Arial" panose="020B0604020202020204" pitchFamily="34" charset="0"/>
                  <a:hlinkClick r:id="rId4" action="ppaction://hlinkfile"/>
                </a:rPr>
                <a:t>https://blog.csdn.net/u014020534/article/details/71242142</a:t>
              </a:r>
              <a:endParaRPr sz="14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a:p>
              <a:pPr marL="0" lvl="0" indent="0" defTabSz="1216025" eaLnBrk="1" hangingPunct="1">
                <a:lnSpc>
                  <a:spcPct val="120000"/>
                </a:lnSpc>
                <a:spcBef>
                  <a:spcPct val="20000"/>
                </a:spcBef>
                <a:buNone/>
              </a:pPr>
              <a:endParaRPr lang="en-US" altLang="zh-CN" sz="14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9399588" y="777875"/>
            <a:ext cx="5227637" cy="4826000"/>
            <a:chOff x="9400309" y="778474"/>
            <a:chExt cx="5227156" cy="4825039"/>
          </a:xfrm>
          <a:solidFill>
            <a:srgbClr val="FF0000"/>
          </a:solidFill>
        </p:grpSpPr>
        <p:sp>
          <p:nvSpPr>
            <p:cNvPr id="25" name="任意多边形 24"/>
            <p:cNvSpPr/>
            <p:nvPr/>
          </p:nvSpPr>
          <p:spPr>
            <a:xfrm rot="18865223">
              <a:off x="9601368" y="577415"/>
              <a:ext cx="4825039" cy="5227156"/>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grpSp>
          <p:nvGrpSpPr>
            <p:cNvPr id="6" name="组合 5"/>
            <p:cNvGrpSpPr/>
            <p:nvPr/>
          </p:nvGrpSpPr>
          <p:grpSpPr>
            <a:xfrm>
              <a:off x="9675929" y="2819252"/>
              <a:ext cx="1904967" cy="794571"/>
              <a:chOff x="750889" y="2580824"/>
              <a:chExt cx="3490912" cy="1456077"/>
            </a:xfrm>
            <a:grpFill/>
          </p:grpSpPr>
          <p:sp>
            <p:nvSpPr>
              <p:cNvPr id="7" name="Freeform 5@|5FFC:0|FBC:0|LFC:16777215|LBC:16777215"/>
              <p:cNvSpPr/>
              <p:nvPr/>
            </p:nvSpPr>
            <p:spPr bwMode="auto">
              <a:xfrm>
                <a:off x="3904475" y="3258196"/>
                <a:ext cx="337326" cy="730419"/>
              </a:xfrm>
              <a:custGeom>
                <a:avLst/>
                <a:gdLst>
                  <a:gd name="T0" fmla="*/ 48 w 210"/>
                  <a:gd name="T1" fmla="*/ 208 h 453"/>
                  <a:gd name="T2" fmla="*/ 46 w 210"/>
                  <a:gd name="T3" fmla="*/ 208 h 453"/>
                  <a:gd name="T4" fmla="*/ 46 w 210"/>
                  <a:gd name="T5" fmla="*/ 451 h 453"/>
                  <a:gd name="T6" fmla="*/ 0 w 210"/>
                  <a:gd name="T7" fmla="*/ 453 h 453"/>
                  <a:gd name="T8" fmla="*/ 0 w 210"/>
                  <a:gd name="T9" fmla="*/ 208 h 453"/>
                  <a:gd name="T10" fmla="*/ 0 w 210"/>
                  <a:gd name="T11" fmla="*/ 204 h 453"/>
                  <a:gd name="T12" fmla="*/ 0 w 210"/>
                  <a:gd name="T13" fmla="*/ 164 h 453"/>
                  <a:gd name="T14" fmla="*/ 210 w 210"/>
                  <a:gd name="T15" fmla="*/ 0 h 453"/>
                  <a:gd name="T16" fmla="*/ 210 w 210"/>
                  <a:gd name="T17" fmla="*/ 55 h 453"/>
                  <a:gd name="T18" fmla="*/ 48 w 210"/>
                  <a:gd name="T19" fmla="*/ 20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0" h="453">
                    <a:moveTo>
                      <a:pt x="48" y="208"/>
                    </a:moveTo>
                    <a:cubicBezTo>
                      <a:pt x="46" y="208"/>
                      <a:pt x="46" y="208"/>
                      <a:pt x="46" y="208"/>
                    </a:cubicBezTo>
                    <a:cubicBezTo>
                      <a:pt x="46" y="451"/>
                      <a:pt x="46" y="451"/>
                      <a:pt x="46" y="451"/>
                    </a:cubicBezTo>
                    <a:cubicBezTo>
                      <a:pt x="0" y="453"/>
                      <a:pt x="0" y="453"/>
                      <a:pt x="0" y="453"/>
                    </a:cubicBezTo>
                    <a:cubicBezTo>
                      <a:pt x="0" y="208"/>
                      <a:pt x="0" y="208"/>
                      <a:pt x="0" y="208"/>
                    </a:cubicBezTo>
                    <a:cubicBezTo>
                      <a:pt x="0" y="204"/>
                      <a:pt x="0" y="204"/>
                      <a:pt x="0" y="204"/>
                    </a:cubicBezTo>
                    <a:cubicBezTo>
                      <a:pt x="0" y="164"/>
                      <a:pt x="0" y="164"/>
                      <a:pt x="0" y="164"/>
                    </a:cubicBezTo>
                    <a:cubicBezTo>
                      <a:pt x="24" y="70"/>
                      <a:pt x="109" y="0"/>
                      <a:pt x="210" y="0"/>
                    </a:cubicBezTo>
                    <a:cubicBezTo>
                      <a:pt x="210" y="55"/>
                      <a:pt x="210" y="55"/>
                      <a:pt x="210" y="55"/>
                    </a:cubicBezTo>
                    <a:cubicBezTo>
                      <a:pt x="125" y="57"/>
                      <a:pt x="56" y="123"/>
                      <a:pt x="48" y="208"/>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CFCFC"/>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8@|5FFC:0|FBC:0|LFC:16777215|LBC:16777215"/>
              <p:cNvSpPr>
                <a:spLocks noEditPoints="1"/>
              </p:cNvSpPr>
              <p:nvPr/>
            </p:nvSpPr>
            <p:spPr bwMode="auto">
              <a:xfrm>
                <a:off x="3118969" y="3233712"/>
                <a:ext cx="769184" cy="803189"/>
              </a:xfrm>
              <a:custGeom>
                <a:avLst/>
                <a:gdLst>
                  <a:gd name="T0" fmla="*/ 463 w 478"/>
                  <a:gd name="T1" fmla="*/ 211 h 498"/>
                  <a:gd name="T2" fmla="*/ 409 w 478"/>
                  <a:gd name="T3" fmla="*/ 220 h 498"/>
                  <a:gd name="T4" fmla="*/ 330 w 478"/>
                  <a:gd name="T5" fmla="*/ 391 h 498"/>
                  <a:gd name="T6" fmla="*/ 108 w 478"/>
                  <a:gd name="T7" fmla="*/ 332 h 498"/>
                  <a:gd name="T8" fmla="*/ 417 w 478"/>
                  <a:gd name="T9" fmla="*/ 153 h 498"/>
                  <a:gd name="T10" fmla="*/ 417 w 478"/>
                  <a:gd name="T11" fmla="*/ 153 h 498"/>
                  <a:gd name="T12" fmla="*/ 438 w 478"/>
                  <a:gd name="T13" fmla="*/ 141 h 498"/>
                  <a:gd name="T14" fmla="*/ 437 w 478"/>
                  <a:gd name="T15" fmla="*/ 140 h 498"/>
                  <a:gd name="T16" fmla="*/ 140 w 478"/>
                  <a:gd name="T17" fmla="*/ 60 h 498"/>
                  <a:gd name="T18" fmla="*/ 60 w 478"/>
                  <a:gd name="T19" fmla="*/ 358 h 498"/>
                  <a:gd name="T20" fmla="*/ 357 w 478"/>
                  <a:gd name="T21" fmla="*/ 437 h 498"/>
                  <a:gd name="T22" fmla="*/ 463 w 478"/>
                  <a:gd name="T23" fmla="*/ 211 h 498"/>
                  <a:gd name="T24" fmla="*/ 87 w 478"/>
                  <a:gd name="T25" fmla="*/ 274 h 498"/>
                  <a:gd name="T26" fmla="*/ 167 w 478"/>
                  <a:gd name="T27" fmla="*/ 108 h 498"/>
                  <a:gd name="T28" fmla="*/ 350 w 478"/>
                  <a:gd name="T29" fmla="*/ 122 h 498"/>
                  <a:gd name="T30" fmla="*/ 87 w 478"/>
                  <a:gd name="T31" fmla="*/ 274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8" h="498">
                    <a:moveTo>
                      <a:pt x="463" y="211"/>
                    </a:moveTo>
                    <a:cubicBezTo>
                      <a:pt x="409" y="220"/>
                      <a:pt x="409" y="220"/>
                      <a:pt x="409" y="220"/>
                    </a:cubicBezTo>
                    <a:cubicBezTo>
                      <a:pt x="421" y="286"/>
                      <a:pt x="392" y="356"/>
                      <a:pt x="330" y="391"/>
                    </a:cubicBezTo>
                    <a:cubicBezTo>
                      <a:pt x="252" y="436"/>
                      <a:pt x="153" y="410"/>
                      <a:pt x="108" y="332"/>
                    </a:cubicBezTo>
                    <a:cubicBezTo>
                      <a:pt x="417" y="153"/>
                      <a:pt x="417" y="153"/>
                      <a:pt x="417" y="153"/>
                    </a:cubicBezTo>
                    <a:cubicBezTo>
                      <a:pt x="417" y="153"/>
                      <a:pt x="417" y="153"/>
                      <a:pt x="417" y="153"/>
                    </a:cubicBezTo>
                    <a:cubicBezTo>
                      <a:pt x="438" y="141"/>
                      <a:pt x="438" y="141"/>
                      <a:pt x="438" y="141"/>
                    </a:cubicBezTo>
                    <a:cubicBezTo>
                      <a:pt x="437" y="141"/>
                      <a:pt x="437" y="140"/>
                      <a:pt x="437" y="140"/>
                    </a:cubicBezTo>
                    <a:cubicBezTo>
                      <a:pt x="377" y="35"/>
                      <a:pt x="244" y="0"/>
                      <a:pt x="140" y="60"/>
                    </a:cubicBezTo>
                    <a:cubicBezTo>
                      <a:pt x="35" y="120"/>
                      <a:pt x="0" y="253"/>
                      <a:pt x="60" y="358"/>
                    </a:cubicBezTo>
                    <a:cubicBezTo>
                      <a:pt x="120" y="462"/>
                      <a:pt x="253" y="498"/>
                      <a:pt x="357" y="437"/>
                    </a:cubicBezTo>
                    <a:cubicBezTo>
                      <a:pt x="439" y="390"/>
                      <a:pt x="478" y="299"/>
                      <a:pt x="463" y="211"/>
                    </a:cubicBezTo>
                    <a:close/>
                    <a:moveTo>
                      <a:pt x="87" y="274"/>
                    </a:moveTo>
                    <a:cubicBezTo>
                      <a:pt x="78" y="209"/>
                      <a:pt x="107" y="142"/>
                      <a:pt x="167" y="108"/>
                    </a:cubicBezTo>
                    <a:cubicBezTo>
                      <a:pt x="227" y="73"/>
                      <a:pt x="299" y="81"/>
                      <a:pt x="350" y="122"/>
                    </a:cubicBezTo>
                    <a:lnTo>
                      <a:pt x="87" y="274"/>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CFCFC"/>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Freeform 14@|5FFC:0|FBC:0|LFC:16777215|LBC:16777215"/>
              <p:cNvSpPr/>
              <p:nvPr/>
            </p:nvSpPr>
            <p:spPr bwMode="auto">
              <a:xfrm>
                <a:off x="2837410" y="2680797"/>
                <a:ext cx="1377186" cy="463142"/>
              </a:xfrm>
              <a:custGeom>
                <a:avLst/>
                <a:gdLst>
                  <a:gd name="connsiteX0" fmla="*/ 637173 w 1377186"/>
                  <a:gd name="connsiteY0" fmla="*/ 255034 h 463142"/>
                  <a:gd name="connsiteX1" fmla="*/ 672582 w 1377186"/>
                  <a:gd name="connsiteY1" fmla="*/ 255034 h 463142"/>
                  <a:gd name="connsiteX2" fmla="*/ 822262 w 1377186"/>
                  <a:gd name="connsiteY2" fmla="*/ 255034 h 463142"/>
                  <a:gd name="connsiteX3" fmla="*/ 833528 w 1377186"/>
                  <a:gd name="connsiteY3" fmla="*/ 255034 h 463142"/>
                  <a:gd name="connsiteX4" fmla="*/ 857670 w 1377186"/>
                  <a:gd name="connsiteY4" fmla="*/ 255034 h 463142"/>
                  <a:gd name="connsiteX5" fmla="*/ 857670 w 1377186"/>
                  <a:gd name="connsiteY5" fmla="*/ 345189 h 463142"/>
                  <a:gd name="connsiteX6" fmla="*/ 949409 w 1377186"/>
                  <a:gd name="connsiteY6" fmla="*/ 432124 h 463142"/>
                  <a:gd name="connsiteX7" fmla="*/ 949409 w 1377186"/>
                  <a:gd name="connsiteY7" fmla="*/ 461102 h 463142"/>
                  <a:gd name="connsiteX8" fmla="*/ 944581 w 1377186"/>
                  <a:gd name="connsiteY8" fmla="*/ 461102 h 463142"/>
                  <a:gd name="connsiteX9" fmla="*/ 822262 w 1377186"/>
                  <a:gd name="connsiteY9" fmla="*/ 348409 h 463142"/>
                  <a:gd name="connsiteX10" fmla="*/ 822262 w 1377186"/>
                  <a:gd name="connsiteY10" fmla="*/ 345189 h 463142"/>
                  <a:gd name="connsiteX11" fmla="*/ 822262 w 1377186"/>
                  <a:gd name="connsiteY11" fmla="*/ 343579 h 463142"/>
                  <a:gd name="connsiteX12" fmla="*/ 822262 w 1377186"/>
                  <a:gd name="connsiteY12" fmla="*/ 290452 h 463142"/>
                  <a:gd name="connsiteX13" fmla="*/ 672582 w 1377186"/>
                  <a:gd name="connsiteY13" fmla="*/ 290452 h 463142"/>
                  <a:gd name="connsiteX14" fmla="*/ 672582 w 1377186"/>
                  <a:gd name="connsiteY14" fmla="*/ 343579 h 463142"/>
                  <a:gd name="connsiteX15" fmla="*/ 672582 w 1377186"/>
                  <a:gd name="connsiteY15" fmla="*/ 345189 h 463142"/>
                  <a:gd name="connsiteX16" fmla="*/ 672582 w 1377186"/>
                  <a:gd name="connsiteY16" fmla="*/ 348409 h 463142"/>
                  <a:gd name="connsiteX17" fmla="*/ 550263 w 1377186"/>
                  <a:gd name="connsiteY17" fmla="*/ 461102 h 463142"/>
                  <a:gd name="connsiteX18" fmla="*/ 545434 w 1377186"/>
                  <a:gd name="connsiteY18" fmla="*/ 461102 h 463142"/>
                  <a:gd name="connsiteX19" fmla="*/ 545434 w 1377186"/>
                  <a:gd name="connsiteY19" fmla="*/ 432124 h 463142"/>
                  <a:gd name="connsiteX20" fmla="*/ 637173 w 1377186"/>
                  <a:gd name="connsiteY20" fmla="*/ 345189 h 463142"/>
                  <a:gd name="connsiteX21" fmla="*/ 637173 w 1377186"/>
                  <a:gd name="connsiteY21" fmla="*/ 290452 h 463142"/>
                  <a:gd name="connsiteX22" fmla="*/ 637173 w 1377186"/>
                  <a:gd name="connsiteY22" fmla="*/ 255034 h 463142"/>
                  <a:gd name="connsiteX23" fmla="*/ 291080 w 1377186"/>
                  <a:gd name="connsiteY23" fmla="*/ 196546 h 463142"/>
                  <a:gd name="connsiteX24" fmla="*/ 308762 w 1377186"/>
                  <a:gd name="connsiteY24" fmla="*/ 227830 h 463142"/>
                  <a:gd name="connsiteX25" fmla="*/ 255715 w 1377186"/>
                  <a:gd name="connsiteY25" fmla="*/ 258434 h 463142"/>
                  <a:gd name="connsiteX26" fmla="*/ 255715 w 1377186"/>
                  <a:gd name="connsiteY26" fmla="*/ 324403 h 463142"/>
                  <a:gd name="connsiteX27" fmla="*/ 325084 w 1377186"/>
                  <a:gd name="connsiteY27" fmla="*/ 324403 h 463142"/>
                  <a:gd name="connsiteX28" fmla="*/ 325084 w 1377186"/>
                  <a:gd name="connsiteY28" fmla="*/ 359768 h 463142"/>
                  <a:gd name="connsiteX29" fmla="*/ 255715 w 1377186"/>
                  <a:gd name="connsiteY29" fmla="*/ 359768 h 463142"/>
                  <a:gd name="connsiteX30" fmla="*/ 255715 w 1377186"/>
                  <a:gd name="connsiteY30" fmla="*/ 429138 h 463142"/>
                  <a:gd name="connsiteX31" fmla="*/ 440700 w 1377186"/>
                  <a:gd name="connsiteY31" fmla="*/ 429138 h 463142"/>
                  <a:gd name="connsiteX32" fmla="*/ 440700 w 1377186"/>
                  <a:gd name="connsiteY32" fmla="*/ 359768 h 463142"/>
                  <a:gd name="connsiteX33" fmla="*/ 372011 w 1377186"/>
                  <a:gd name="connsiteY33" fmla="*/ 359768 h 463142"/>
                  <a:gd name="connsiteX34" fmla="*/ 372011 w 1377186"/>
                  <a:gd name="connsiteY34" fmla="*/ 324403 h 463142"/>
                  <a:gd name="connsiteX35" fmla="*/ 440700 w 1377186"/>
                  <a:gd name="connsiteY35" fmla="*/ 324403 h 463142"/>
                  <a:gd name="connsiteX36" fmla="*/ 440700 w 1377186"/>
                  <a:gd name="connsiteY36" fmla="*/ 255034 h 463142"/>
                  <a:gd name="connsiteX37" fmla="*/ 372011 w 1377186"/>
                  <a:gd name="connsiteY37" fmla="*/ 255034 h 463142"/>
                  <a:gd name="connsiteX38" fmla="*/ 372011 w 1377186"/>
                  <a:gd name="connsiteY38" fmla="*/ 219669 h 463142"/>
                  <a:gd name="connsiteX39" fmla="*/ 440700 w 1377186"/>
                  <a:gd name="connsiteY39" fmla="*/ 219669 h 463142"/>
                  <a:gd name="connsiteX40" fmla="*/ 476065 w 1377186"/>
                  <a:gd name="connsiteY40" fmla="*/ 219669 h 463142"/>
                  <a:gd name="connsiteX41" fmla="*/ 476065 w 1377186"/>
                  <a:gd name="connsiteY41" fmla="*/ 463142 h 463142"/>
                  <a:gd name="connsiteX42" fmla="*/ 440700 w 1377186"/>
                  <a:gd name="connsiteY42" fmla="*/ 463142 h 463142"/>
                  <a:gd name="connsiteX43" fmla="*/ 255715 w 1377186"/>
                  <a:gd name="connsiteY43" fmla="*/ 463142 h 463142"/>
                  <a:gd name="connsiteX44" fmla="*/ 220350 w 1377186"/>
                  <a:gd name="connsiteY44" fmla="*/ 463142 h 463142"/>
                  <a:gd name="connsiteX45" fmla="*/ 220350 w 1377186"/>
                  <a:gd name="connsiteY45" fmla="*/ 429138 h 463142"/>
                  <a:gd name="connsiteX46" fmla="*/ 220350 w 1377186"/>
                  <a:gd name="connsiteY46" fmla="*/ 219669 h 463142"/>
                  <a:gd name="connsiteX47" fmla="*/ 250954 w 1377186"/>
                  <a:gd name="connsiteY47" fmla="*/ 219669 h 463142"/>
                  <a:gd name="connsiteX48" fmla="*/ 556995 w 1377186"/>
                  <a:gd name="connsiteY48" fmla="*/ 185665 h 463142"/>
                  <a:gd name="connsiteX49" fmla="*/ 590320 w 1377186"/>
                  <a:gd name="connsiteY49" fmla="*/ 185665 h 463142"/>
                  <a:gd name="connsiteX50" fmla="*/ 902482 w 1377186"/>
                  <a:gd name="connsiteY50" fmla="*/ 185665 h 463142"/>
                  <a:gd name="connsiteX51" fmla="*/ 937847 w 1377186"/>
                  <a:gd name="connsiteY51" fmla="*/ 185665 h 463142"/>
                  <a:gd name="connsiteX52" fmla="*/ 937847 w 1377186"/>
                  <a:gd name="connsiteY52" fmla="*/ 219670 h 463142"/>
                  <a:gd name="connsiteX53" fmla="*/ 937847 w 1377186"/>
                  <a:gd name="connsiteY53" fmla="*/ 243473 h 463142"/>
                  <a:gd name="connsiteX54" fmla="*/ 902482 w 1377186"/>
                  <a:gd name="connsiteY54" fmla="*/ 243473 h 463142"/>
                  <a:gd name="connsiteX55" fmla="*/ 902482 w 1377186"/>
                  <a:gd name="connsiteY55" fmla="*/ 219670 h 463142"/>
                  <a:gd name="connsiteX56" fmla="*/ 590320 w 1377186"/>
                  <a:gd name="connsiteY56" fmla="*/ 219670 h 463142"/>
                  <a:gd name="connsiteX57" fmla="*/ 590320 w 1377186"/>
                  <a:gd name="connsiteY57" fmla="*/ 243473 h 463142"/>
                  <a:gd name="connsiteX58" fmla="*/ 556995 w 1377186"/>
                  <a:gd name="connsiteY58" fmla="*/ 243473 h 463142"/>
                  <a:gd name="connsiteX59" fmla="*/ 556995 w 1377186"/>
                  <a:gd name="connsiteY59" fmla="*/ 219670 h 463142"/>
                  <a:gd name="connsiteX60" fmla="*/ 445461 w 1377186"/>
                  <a:gd name="connsiteY60" fmla="*/ 99973 h 463142"/>
                  <a:gd name="connsiteX61" fmla="*/ 476065 w 1377186"/>
                  <a:gd name="connsiteY61" fmla="*/ 117655 h 463142"/>
                  <a:gd name="connsiteX62" fmla="*/ 434579 w 1377186"/>
                  <a:gd name="connsiteY62" fmla="*/ 184304 h 463142"/>
                  <a:gd name="connsiteX63" fmla="*/ 405335 w 1377186"/>
                  <a:gd name="connsiteY63" fmla="*/ 165942 h 463142"/>
                  <a:gd name="connsiteX64" fmla="*/ 262516 w 1377186"/>
                  <a:gd name="connsiteY64" fmla="*/ 99973 h 463142"/>
                  <a:gd name="connsiteX65" fmla="*/ 302641 w 1377186"/>
                  <a:gd name="connsiteY65" fmla="*/ 165942 h 463142"/>
                  <a:gd name="connsiteX66" fmla="*/ 273397 w 1377186"/>
                  <a:gd name="connsiteY66" fmla="*/ 184304 h 463142"/>
                  <a:gd name="connsiteX67" fmla="*/ 233272 w 1377186"/>
                  <a:gd name="connsiteY67" fmla="*/ 117655 h 463142"/>
                  <a:gd name="connsiteX68" fmla="*/ 93173 w 1377186"/>
                  <a:gd name="connsiteY68" fmla="*/ 91812 h 463142"/>
                  <a:gd name="connsiteX69" fmla="*/ 128537 w 1377186"/>
                  <a:gd name="connsiteY69" fmla="*/ 91812 h 463142"/>
                  <a:gd name="connsiteX70" fmla="*/ 128537 w 1377186"/>
                  <a:gd name="connsiteY70" fmla="*/ 127857 h 463142"/>
                  <a:gd name="connsiteX71" fmla="*/ 209468 w 1377186"/>
                  <a:gd name="connsiteY71" fmla="*/ 127857 h 463142"/>
                  <a:gd name="connsiteX72" fmla="*/ 209468 w 1377186"/>
                  <a:gd name="connsiteY72" fmla="*/ 161181 h 463142"/>
                  <a:gd name="connsiteX73" fmla="*/ 128537 w 1377186"/>
                  <a:gd name="connsiteY73" fmla="*/ 161181 h 463142"/>
                  <a:gd name="connsiteX74" fmla="*/ 128537 w 1377186"/>
                  <a:gd name="connsiteY74" fmla="*/ 232591 h 463142"/>
                  <a:gd name="connsiteX75" fmla="*/ 135338 w 1377186"/>
                  <a:gd name="connsiteY75" fmla="*/ 227830 h 463142"/>
                  <a:gd name="connsiteX76" fmla="*/ 199947 w 1377186"/>
                  <a:gd name="connsiteY76" fmla="*/ 340046 h 463142"/>
                  <a:gd name="connsiteX77" fmla="*/ 169343 w 1377186"/>
                  <a:gd name="connsiteY77" fmla="*/ 358408 h 463142"/>
                  <a:gd name="connsiteX78" fmla="*/ 128537 w 1377186"/>
                  <a:gd name="connsiteY78" fmla="*/ 285638 h 463142"/>
                  <a:gd name="connsiteX79" fmla="*/ 128537 w 1377186"/>
                  <a:gd name="connsiteY79" fmla="*/ 463142 h 463142"/>
                  <a:gd name="connsiteX80" fmla="*/ 93173 w 1377186"/>
                  <a:gd name="connsiteY80" fmla="*/ 463142 h 463142"/>
                  <a:gd name="connsiteX81" fmla="*/ 93173 w 1377186"/>
                  <a:gd name="connsiteY81" fmla="*/ 258435 h 463142"/>
                  <a:gd name="connsiteX82" fmla="*/ 30604 w 1377186"/>
                  <a:gd name="connsiteY82" fmla="*/ 369290 h 463142"/>
                  <a:gd name="connsiteX83" fmla="*/ 0 w 1377186"/>
                  <a:gd name="connsiteY83" fmla="*/ 351607 h 463142"/>
                  <a:gd name="connsiteX84" fmla="*/ 93173 w 1377186"/>
                  <a:gd name="connsiteY84" fmla="*/ 189065 h 463142"/>
                  <a:gd name="connsiteX85" fmla="*/ 93173 w 1377186"/>
                  <a:gd name="connsiteY85" fmla="*/ 161181 h 463142"/>
                  <a:gd name="connsiteX86" fmla="*/ 12922 w 1377186"/>
                  <a:gd name="connsiteY86" fmla="*/ 161181 h 463142"/>
                  <a:gd name="connsiteX87" fmla="*/ 12922 w 1377186"/>
                  <a:gd name="connsiteY87" fmla="*/ 127857 h 463142"/>
                  <a:gd name="connsiteX88" fmla="*/ 93173 w 1377186"/>
                  <a:gd name="connsiteY88" fmla="*/ 127857 h 463142"/>
                  <a:gd name="connsiteX89" fmla="*/ 331205 w 1377186"/>
                  <a:gd name="connsiteY89" fmla="*/ 89092 h 463142"/>
                  <a:gd name="connsiteX90" fmla="*/ 373371 w 1377186"/>
                  <a:gd name="connsiteY90" fmla="*/ 155062 h 463142"/>
                  <a:gd name="connsiteX91" fmla="*/ 342767 w 1377186"/>
                  <a:gd name="connsiteY91" fmla="*/ 172744 h 463142"/>
                  <a:gd name="connsiteX92" fmla="*/ 302641 w 1377186"/>
                  <a:gd name="connsiteY92" fmla="*/ 104734 h 463142"/>
                  <a:gd name="connsiteX93" fmla="*/ 1250009 w 1377186"/>
                  <a:gd name="connsiteY93" fmla="*/ 45566 h 463142"/>
                  <a:gd name="connsiteX94" fmla="*/ 1283816 w 1377186"/>
                  <a:gd name="connsiteY94" fmla="*/ 45566 h 463142"/>
                  <a:gd name="connsiteX95" fmla="*/ 1283816 w 1377186"/>
                  <a:gd name="connsiteY95" fmla="*/ 345139 h 463142"/>
                  <a:gd name="connsiteX96" fmla="*/ 1377186 w 1377186"/>
                  <a:gd name="connsiteY96" fmla="*/ 432111 h 463142"/>
                  <a:gd name="connsiteX97" fmla="*/ 1377186 w 1377186"/>
                  <a:gd name="connsiteY97" fmla="*/ 461102 h 463142"/>
                  <a:gd name="connsiteX98" fmla="*/ 1372357 w 1377186"/>
                  <a:gd name="connsiteY98" fmla="*/ 461102 h 463142"/>
                  <a:gd name="connsiteX99" fmla="*/ 1250009 w 1377186"/>
                  <a:gd name="connsiteY99" fmla="*/ 343528 h 463142"/>
                  <a:gd name="connsiteX100" fmla="*/ 1250009 w 1377186"/>
                  <a:gd name="connsiteY100" fmla="*/ 45566 h 463142"/>
                  <a:gd name="connsiteX101" fmla="*/ 1098977 w 1377186"/>
                  <a:gd name="connsiteY101" fmla="*/ 45566 h 463142"/>
                  <a:gd name="connsiteX102" fmla="*/ 1134393 w 1377186"/>
                  <a:gd name="connsiteY102" fmla="*/ 45566 h 463142"/>
                  <a:gd name="connsiteX103" fmla="*/ 1134393 w 1377186"/>
                  <a:gd name="connsiteY103" fmla="*/ 343528 h 463142"/>
                  <a:gd name="connsiteX104" fmla="*/ 1134393 w 1377186"/>
                  <a:gd name="connsiteY104" fmla="*/ 345139 h 463142"/>
                  <a:gd name="connsiteX105" fmla="*/ 1134393 w 1377186"/>
                  <a:gd name="connsiteY105" fmla="*/ 348360 h 463142"/>
                  <a:gd name="connsiteX106" fmla="*/ 1012046 w 1377186"/>
                  <a:gd name="connsiteY106" fmla="*/ 461102 h 463142"/>
                  <a:gd name="connsiteX107" fmla="*/ 1007216 w 1377186"/>
                  <a:gd name="connsiteY107" fmla="*/ 461102 h 463142"/>
                  <a:gd name="connsiteX108" fmla="*/ 1007216 w 1377186"/>
                  <a:gd name="connsiteY108" fmla="*/ 432111 h 463142"/>
                  <a:gd name="connsiteX109" fmla="*/ 1098977 w 1377186"/>
                  <a:gd name="connsiteY109" fmla="*/ 345139 h 463142"/>
                  <a:gd name="connsiteX110" fmla="*/ 1098977 w 1377186"/>
                  <a:gd name="connsiteY110" fmla="*/ 45566 h 463142"/>
                  <a:gd name="connsiteX111" fmla="*/ 187026 w 1377186"/>
                  <a:gd name="connsiteY111" fmla="*/ 3400 h 463142"/>
                  <a:gd name="connsiteX112" fmla="*/ 196547 w 1377186"/>
                  <a:gd name="connsiteY112" fmla="*/ 35365 h 463142"/>
                  <a:gd name="connsiteX113" fmla="*/ 21083 w 1377186"/>
                  <a:gd name="connsiteY113" fmla="*/ 82291 h 463142"/>
                  <a:gd name="connsiteX114" fmla="*/ 11562 w 1377186"/>
                  <a:gd name="connsiteY114" fmla="*/ 48286 h 463142"/>
                  <a:gd name="connsiteX115" fmla="*/ 730419 w 1377186"/>
                  <a:gd name="connsiteY115" fmla="*/ 0 h 463142"/>
                  <a:gd name="connsiteX116" fmla="*/ 764424 w 1377186"/>
                  <a:gd name="connsiteY116" fmla="*/ 0 h 463142"/>
                  <a:gd name="connsiteX117" fmla="*/ 764424 w 1377186"/>
                  <a:gd name="connsiteY117" fmla="*/ 58488 h 463142"/>
                  <a:gd name="connsiteX118" fmla="*/ 926966 w 1377186"/>
                  <a:gd name="connsiteY118" fmla="*/ 58488 h 463142"/>
                  <a:gd name="connsiteX119" fmla="*/ 926966 w 1377186"/>
                  <a:gd name="connsiteY119" fmla="*/ 91813 h 463142"/>
                  <a:gd name="connsiteX120" fmla="*/ 764424 w 1377186"/>
                  <a:gd name="connsiteY120" fmla="*/ 91813 h 463142"/>
                  <a:gd name="connsiteX121" fmla="*/ 764424 w 1377186"/>
                  <a:gd name="connsiteY121" fmla="*/ 127858 h 463142"/>
                  <a:gd name="connsiteX122" fmla="*/ 869158 w 1377186"/>
                  <a:gd name="connsiteY122" fmla="*/ 127858 h 463142"/>
                  <a:gd name="connsiteX123" fmla="*/ 869158 w 1377186"/>
                  <a:gd name="connsiteY123" fmla="*/ 161182 h 463142"/>
                  <a:gd name="connsiteX124" fmla="*/ 625685 w 1377186"/>
                  <a:gd name="connsiteY124" fmla="*/ 161182 h 463142"/>
                  <a:gd name="connsiteX125" fmla="*/ 625685 w 1377186"/>
                  <a:gd name="connsiteY125" fmla="*/ 127858 h 463142"/>
                  <a:gd name="connsiteX126" fmla="*/ 730419 w 1377186"/>
                  <a:gd name="connsiteY126" fmla="*/ 127858 h 463142"/>
                  <a:gd name="connsiteX127" fmla="*/ 730419 w 1377186"/>
                  <a:gd name="connsiteY127" fmla="*/ 91813 h 463142"/>
                  <a:gd name="connsiteX128" fmla="*/ 567877 w 1377186"/>
                  <a:gd name="connsiteY128" fmla="*/ 91813 h 463142"/>
                  <a:gd name="connsiteX129" fmla="*/ 567877 w 1377186"/>
                  <a:gd name="connsiteY129" fmla="*/ 58488 h 463142"/>
                  <a:gd name="connsiteX130" fmla="*/ 730419 w 1377186"/>
                  <a:gd name="connsiteY130" fmla="*/ 58488 h 463142"/>
                  <a:gd name="connsiteX131" fmla="*/ 453622 w 1377186"/>
                  <a:gd name="connsiteY131" fmla="*/ 0 h 463142"/>
                  <a:gd name="connsiteX132" fmla="*/ 463143 w 1377186"/>
                  <a:gd name="connsiteY132" fmla="*/ 32644 h 463142"/>
                  <a:gd name="connsiteX133" fmla="*/ 228511 w 1377186"/>
                  <a:gd name="connsiteY133" fmla="*/ 82291 h 463142"/>
                  <a:gd name="connsiteX134" fmla="*/ 220350 w 1377186"/>
                  <a:gd name="connsiteY134" fmla="*/ 48287 h 46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377186" h="463142">
                    <a:moveTo>
                      <a:pt x="637173" y="255034"/>
                    </a:moveTo>
                    <a:cubicBezTo>
                      <a:pt x="672582" y="255034"/>
                      <a:pt x="672582" y="255034"/>
                      <a:pt x="672582" y="255034"/>
                    </a:cubicBezTo>
                    <a:cubicBezTo>
                      <a:pt x="822262" y="255034"/>
                      <a:pt x="822262" y="255034"/>
                      <a:pt x="822262" y="255034"/>
                    </a:cubicBezTo>
                    <a:cubicBezTo>
                      <a:pt x="833528" y="255034"/>
                      <a:pt x="833528" y="255034"/>
                      <a:pt x="833528" y="255034"/>
                    </a:cubicBezTo>
                    <a:cubicBezTo>
                      <a:pt x="857670" y="255034"/>
                      <a:pt x="857670" y="255034"/>
                      <a:pt x="857670" y="255034"/>
                    </a:cubicBezTo>
                    <a:cubicBezTo>
                      <a:pt x="857670" y="345189"/>
                      <a:pt x="857670" y="345189"/>
                      <a:pt x="857670" y="345189"/>
                    </a:cubicBezTo>
                    <a:cubicBezTo>
                      <a:pt x="860889" y="393486"/>
                      <a:pt x="901125" y="432124"/>
                      <a:pt x="949409" y="432124"/>
                    </a:cubicBezTo>
                    <a:cubicBezTo>
                      <a:pt x="949409" y="461102"/>
                      <a:pt x="949409" y="461102"/>
                      <a:pt x="949409" y="461102"/>
                    </a:cubicBezTo>
                    <a:cubicBezTo>
                      <a:pt x="947800" y="461102"/>
                      <a:pt x="946190" y="461102"/>
                      <a:pt x="944581" y="461102"/>
                    </a:cubicBezTo>
                    <a:cubicBezTo>
                      <a:pt x="880202" y="461102"/>
                      <a:pt x="827090" y="411195"/>
                      <a:pt x="822262" y="348409"/>
                    </a:cubicBezTo>
                    <a:cubicBezTo>
                      <a:pt x="822262" y="345189"/>
                      <a:pt x="822262" y="345189"/>
                      <a:pt x="822262" y="345189"/>
                    </a:cubicBezTo>
                    <a:cubicBezTo>
                      <a:pt x="822262" y="345189"/>
                      <a:pt x="822262" y="345189"/>
                      <a:pt x="822262" y="343579"/>
                    </a:cubicBezTo>
                    <a:cubicBezTo>
                      <a:pt x="822262" y="290452"/>
                      <a:pt x="822262" y="290452"/>
                      <a:pt x="822262" y="290452"/>
                    </a:cubicBezTo>
                    <a:cubicBezTo>
                      <a:pt x="672582" y="290452"/>
                      <a:pt x="672582" y="290452"/>
                      <a:pt x="672582" y="290452"/>
                    </a:cubicBezTo>
                    <a:cubicBezTo>
                      <a:pt x="672582" y="343579"/>
                      <a:pt x="672582" y="343579"/>
                      <a:pt x="672582" y="343579"/>
                    </a:cubicBezTo>
                    <a:cubicBezTo>
                      <a:pt x="672582" y="345189"/>
                      <a:pt x="672582" y="345189"/>
                      <a:pt x="672582" y="345189"/>
                    </a:cubicBezTo>
                    <a:cubicBezTo>
                      <a:pt x="672582" y="348409"/>
                      <a:pt x="672582" y="348409"/>
                      <a:pt x="672582" y="348409"/>
                    </a:cubicBezTo>
                    <a:cubicBezTo>
                      <a:pt x="667753" y="411195"/>
                      <a:pt x="614641" y="461102"/>
                      <a:pt x="550263" y="461102"/>
                    </a:cubicBezTo>
                    <a:cubicBezTo>
                      <a:pt x="548653" y="461102"/>
                      <a:pt x="547044" y="461102"/>
                      <a:pt x="545434" y="461102"/>
                    </a:cubicBezTo>
                    <a:cubicBezTo>
                      <a:pt x="545434" y="432124"/>
                      <a:pt x="545434" y="432124"/>
                      <a:pt x="545434" y="432124"/>
                    </a:cubicBezTo>
                    <a:cubicBezTo>
                      <a:pt x="593718" y="432124"/>
                      <a:pt x="633955" y="393486"/>
                      <a:pt x="637173" y="345189"/>
                    </a:cubicBezTo>
                    <a:cubicBezTo>
                      <a:pt x="637173" y="290452"/>
                      <a:pt x="637173" y="290452"/>
                      <a:pt x="637173" y="290452"/>
                    </a:cubicBezTo>
                    <a:cubicBezTo>
                      <a:pt x="637173" y="255034"/>
                      <a:pt x="637173" y="255034"/>
                      <a:pt x="637173" y="255034"/>
                    </a:cubicBezTo>
                    <a:close/>
                    <a:moveTo>
                      <a:pt x="291080" y="196546"/>
                    </a:moveTo>
                    <a:lnTo>
                      <a:pt x="308762" y="227830"/>
                    </a:lnTo>
                    <a:lnTo>
                      <a:pt x="255715" y="258434"/>
                    </a:lnTo>
                    <a:lnTo>
                      <a:pt x="255715" y="324403"/>
                    </a:lnTo>
                    <a:lnTo>
                      <a:pt x="325084" y="324403"/>
                    </a:lnTo>
                    <a:lnTo>
                      <a:pt x="325084" y="359768"/>
                    </a:lnTo>
                    <a:lnTo>
                      <a:pt x="255715" y="359768"/>
                    </a:lnTo>
                    <a:lnTo>
                      <a:pt x="255715" y="429138"/>
                    </a:lnTo>
                    <a:lnTo>
                      <a:pt x="440700" y="429138"/>
                    </a:lnTo>
                    <a:lnTo>
                      <a:pt x="440700" y="359768"/>
                    </a:lnTo>
                    <a:lnTo>
                      <a:pt x="372011" y="359768"/>
                    </a:lnTo>
                    <a:lnTo>
                      <a:pt x="372011" y="324403"/>
                    </a:lnTo>
                    <a:lnTo>
                      <a:pt x="440700" y="324403"/>
                    </a:lnTo>
                    <a:lnTo>
                      <a:pt x="440700" y="255034"/>
                    </a:lnTo>
                    <a:lnTo>
                      <a:pt x="372011" y="255034"/>
                    </a:lnTo>
                    <a:lnTo>
                      <a:pt x="372011" y="219669"/>
                    </a:lnTo>
                    <a:lnTo>
                      <a:pt x="440700" y="219669"/>
                    </a:lnTo>
                    <a:lnTo>
                      <a:pt x="476065" y="219669"/>
                    </a:lnTo>
                    <a:lnTo>
                      <a:pt x="476065" y="463142"/>
                    </a:lnTo>
                    <a:lnTo>
                      <a:pt x="440700" y="463142"/>
                    </a:lnTo>
                    <a:lnTo>
                      <a:pt x="255715" y="463142"/>
                    </a:lnTo>
                    <a:lnTo>
                      <a:pt x="220350" y="463142"/>
                    </a:lnTo>
                    <a:lnTo>
                      <a:pt x="220350" y="429138"/>
                    </a:lnTo>
                    <a:lnTo>
                      <a:pt x="220350" y="219669"/>
                    </a:lnTo>
                    <a:lnTo>
                      <a:pt x="250954" y="219669"/>
                    </a:lnTo>
                    <a:close/>
                    <a:moveTo>
                      <a:pt x="556995" y="185665"/>
                    </a:moveTo>
                    <a:lnTo>
                      <a:pt x="590320" y="185665"/>
                    </a:lnTo>
                    <a:lnTo>
                      <a:pt x="902482" y="185665"/>
                    </a:lnTo>
                    <a:lnTo>
                      <a:pt x="937847" y="185665"/>
                    </a:lnTo>
                    <a:lnTo>
                      <a:pt x="937847" y="219670"/>
                    </a:lnTo>
                    <a:lnTo>
                      <a:pt x="937847" y="243473"/>
                    </a:lnTo>
                    <a:lnTo>
                      <a:pt x="902482" y="243473"/>
                    </a:lnTo>
                    <a:lnTo>
                      <a:pt x="902482" y="219670"/>
                    </a:lnTo>
                    <a:lnTo>
                      <a:pt x="590320" y="219670"/>
                    </a:lnTo>
                    <a:lnTo>
                      <a:pt x="590320" y="243473"/>
                    </a:lnTo>
                    <a:lnTo>
                      <a:pt x="556995" y="243473"/>
                    </a:lnTo>
                    <a:lnTo>
                      <a:pt x="556995" y="219670"/>
                    </a:lnTo>
                    <a:close/>
                    <a:moveTo>
                      <a:pt x="445461" y="99973"/>
                    </a:moveTo>
                    <a:lnTo>
                      <a:pt x="476065" y="117655"/>
                    </a:lnTo>
                    <a:lnTo>
                      <a:pt x="434579" y="184304"/>
                    </a:lnTo>
                    <a:lnTo>
                      <a:pt x="405335" y="165942"/>
                    </a:lnTo>
                    <a:close/>
                    <a:moveTo>
                      <a:pt x="262516" y="99973"/>
                    </a:moveTo>
                    <a:lnTo>
                      <a:pt x="302641" y="165942"/>
                    </a:lnTo>
                    <a:lnTo>
                      <a:pt x="273397" y="184304"/>
                    </a:lnTo>
                    <a:lnTo>
                      <a:pt x="233272" y="117655"/>
                    </a:lnTo>
                    <a:close/>
                    <a:moveTo>
                      <a:pt x="93173" y="91812"/>
                    </a:moveTo>
                    <a:lnTo>
                      <a:pt x="128537" y="91812"/>
                    </a:lnTo>
                    <a:lnTo>
                      <a:pt x="128537" y="127857"/>
                    </a:lnTo>
                    <a:lnTo>
                      <a:pt x="209468" y="127857"/>
                    </a:lnTo>
                    <a:lnTo>
                      <a:pt x="209468" y="161181"/>
                    </a:lnTo>
                    <a:lnTo>
                      <a:pt x="128537" y="161181"/>
                    </a:lnTo>
                    <a:lnTo>
                      <a:pt x="128537" y="232591"/>
                    </a:lnTo>
                    <a:lnTo>
                      <a:pt x="135338" y="227830"/>
                    </a:lnTo>
                    <a:lnTo>
                      <a:pt x="199947" y="340046"/>
                    </a:lnTo>
                    <a:lnTo>
                      <a:pt x="169343" y="358408"/>
                    </a:lnTo>
                    <a:lnTo>
                      <a:pt x="128537" y="285638"/>
                    </a:lnTo>
                    <a:lnTo>
                      <a:pt x="128537" y="463142"/>
                    </a:lnTo>
                    <a:lnTo>
                      <a:pt x="93173" y="463142"/>
                    </a:lnTo>
                    <a:lnTo>
                      <a:pt x="93173" y="258435"/>
                    </a:lnTo>
                    <a:lnTo>
                      <a:pt x="30604" y="369290"/>
                    </a:lnTo>
                    <a:lnTo>
                      <a:pt x="0" y="351607"/>
                    </a:lnTo>
                    <a:lnTo>
                      <a:pt x="93173" y="189065"/>
                    </a:lnTo>
                    <a:lnTo>
                      <a:pt x="93173" y="161181"/>
                    </a:lnTo>
                    <a:lnTo>
                      <a:pt x="12922" y="161181"/>
                    </a:lnTo>
                    <a:lnTo>
                      <a:pt x="12922" y="127857"/>
                    </a:lnTo>
                    <a:lnTo>
                      <a:pt x="93173" y="127857"/>
                    </a:lnTo>
                    <a:close/>
                    <a:moveTo>
                      <a:pt x="331205" y="89092"/>
                    </a:moveTo>
                    <a:lnTo>
                      <a:pt x="373371" y="155062"/>
                    </a:lnTo>
                    <a:lnTo>
                      <a:pt x="342767" y="172744"/>
                    </a:lnTo>
                    <a:lnTo>
                      <a:pt x="302641" y="104734"/>
                    </a:lnTo>
                    <a:close/>
                    <a:moveTo>
                      <a:pt x="1250009" y="45566"/>
                    </a:moveTo>
                    <a:cubicBezTo>
                      <a:pt x="1283816" y="45566"/>
                      <a:pt x="1283816" y="45566"/>
                      <a:pt x="1283816" y="45566"/>
                    </a:cubicBezTo>
                    <a:cubicBezTo>
                      <a:pt x="1283816" y="345139"/>
                      <a:pt x="1283816" y="345139"/>
                      <a:pt x="1283816" y="345139"/>
                    </a:cubicBezTo>
                    <a:cubicBezTo>
                      <a:pt x="1288645" y="393457"/>
                      <a:pt x="1327281" y="432111"/>
                      <a:pt x="1377186" y="432111"/>
                    </a:cubicBezTo>
                    <a:cubicBezTo>
                      <a:pt x="1377186" y="461102"/>
                      <a:pt x="1377186" y="461102"/>
                      <a:pt x="1377186" y="461102"/>
                    </a:cubicBezTo>
                    <a:cubicBezTo>
                      <a:pt x="1375576" y="461102"/>
                      <a:pt x="1373967" y="461102"/>
                      <a:pt x="1372357" y="461102"/>
                    </a:cubicBezTo>
                    <a:cubicBezTo>
                      <a:pt x="1306353" y="461102"/>
                      <a:pt x="1251619" y="409563"/>
                      <a:pt x="1250009" y="343528"/>
                    </a:cubicBezTo>
                    <a:cubicBezTo>
                      <a:pt x="1250009" y="45566"/>
                      <a:pt x="1250009" y="45566"/>
                      <a:pt x="1250009" y="45566"/>
                    </a:cubicBezTo>
                    <a:close/>
                    <a:moveTo>
                      <a:pt x="1098977" y="45566"/>
                    </a:moveTo>
                    <a:cubicBezTo>
                      <a:pt x="1134393" y="45566"/>
                      <a:pt x="1134393" y="45566"/>
                      <a:pt x="1134393" y="45566"/>
                    </a:cubicBezTo>
                    <a:cubicBezTo>
                      <a:pt x="1134393" y="343528"/>
                      <a:pt x="1134393" y="343528"/>
                      <a:pt x="1134393" y="343528"/>
                    </a:cubicBezTo>
                    <a:cubicBezTo>
                      <a:pt x="1134393" y="345139"/>
                      <a:pt x="1134393" y="345139"/>
                      <a:pt x="1134393" y="345139"/>
                    </a:cubicBezTo>
                    <a:lnTo>
                      <a:pt x="1134393" y="348360"/>
                    </a:lnTo>
                    <a:cubicBezTo>
                      <a:pt x="1129564" y="411173"/>
                      <a:pt x="1078049" y="461102"/>
                      <a:pt x="1012046" y="461102"/>
                    </a:cubicBezTo>
                    <a:cubicBezTo>
                      <a:pt x="1010436" y="461102"/>
                      <a:pt x="1008826" y="461102"/>
                      <a:pt x="1007216" y="461102"/>
                    </a:cubicBezTo>
                    <a:cubicBezTo>
                      <a:pt x="1007216" y="432111"/>
                      <a:pt x="1007216" y="432111"/>
                      <a:pt x="1007216" y="432111"/>
                    </a:cubicBezTo>
                    <a:cubicBezTo>
                      <a:pt x="1055511" y="432111"/>
                      <a:pt x="1095757" y="393457"/>
                      <a:pt x="1098977" y="345139"/>
                    </a:cubicBezTo>
                    <a:cubicBezTo>
                      <a:pt x="1098977" y="45566"/>
                      <a:pt x="1098977" y="45566"/>
                      <a:pt x="1098977" y="45566"/>
                    </a:cubicBezTo>
                    <a:close/>
                    <a:moveTo>
                      <a:pt x="187026" y="3400"/>
                    </a:moveTo>
                    <a:lnTo>
                      <a:pt x="196547" y="35365"/>
                    </a:lnTo>
                    <a:lnTo>
                      <a:pt x="21083" y="82291"/>
                    </a:lnTo>
                    <a:lnTo>
                      <a:pt x="11562" y="48286"/>
                    </a:lnTo>
                    <a:close/>
                    <a:moveTo>
                      <a:pt x="730419" y="0"/>
                    </a:moveTo>
                    <a:lnTo>
                      <a:pt x="764424" y="0"/>
                    </a:lnTo>
                    <a:lnTo>
                      <a:pt x="764424" y="58488"/>
                    </a:lnTo>
                    <a:lnTo>
                      <a:pt x="926966" y="58488"/>
                    </a:lnTo>
                    <a:lnTo>
                      <a:pt x="926966" y="91813"/>
                    </a:lnTo>
                    <a:lnTo>
                      <a:pt x="764424" y="91813"/>
                    </a:lnTo>
                    <a:lnTo>
                      <a:pt x="764424" y="127858"/>
                    </a:lnTo>
                    <a:lnTo>
                      <a:pt x="869158" y="127858"/>
                    </a:lnTo>
                    <a:lnTo>
                      <a:pt x="869158" y="161182"/>
                    </a:lnTo>
                    <a:lnTo>
                      <a:pt x="625685" y="161182"/>
                    </a:lnTo>
                    <a:lnTo>
                      <a:pt x="625685" y="127858"/>
                    </a:lnTo>
                    <a:lnTo>
                      <a:pt x="730419" y="127858"/>
                    </a:lnTo>
                    <a:lnTo>
                      <a:pt x="730419" y="91813"/>
                    </a:lnTo>
                    <a:lnTo>
                      <a:pt x="567877" y="91813"/>
                    </a:lnTo>
                    <a:lnTo>
                      <a:pt x="567877" y="58488"/>
                    </a:lnTo>
                    <a:lnTo>
                      <a:pt x="730419" y="58488"/>
                    </a:lnTo>
                    <a:close/>
                    <a:moveTo>
                      <a:pt x="453622" y="0"/>
                    </a:moveTo>
                    <a:lnTo>
                      <a:pt x="463143" y="32644"/>
                    </a:lnTo>
                    <a:lnTo>
                      <a:pt x="228511" y="82291"/>
                    </a:lnTo>
                    <a:lnTo>
                      <a:pt x="220350" y="48287"/>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CFCFC"/>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Freeform 19@|5FFC:0|FBC:0|LFC:16777215|LBC:16777215"/>
              <p:cNvSpPr>
                <a:spLocks noEditPoints="1"/>
              </p:cNvSpPr>
              <p:nvPr/>
            </p:nvSpPr>
            <p:spPr bwMode="auto">
              <a:xfrm>
                <a:off x="1965533" y="3284039"/>
                <a:ext cx="1248649" cy="702535"/>
              </a:xfrm>
              <a:custGeom>
                <a:avLst/>
                <a:gdLst>
                  <a:gd name="T0" fmla="*/ 740 w 776"/>
                  <a:gd name="T1" fmla="*/ 336 h 436"/>
                  <a:gd name="T2" fmla="*/ 626 w 776"/>
                  <a:gd name="T3" fmla="*/ 383 h 436"/>
                  <a:gd name="T4" fmla="*/ 462 w 776"/>
                  <a:gd name="T5" fmla="*/ 218 h 436"/>
                  <a:gd name="T6" fmla="*/ 626 w 776"/>
                  <a:gd name="T7" fmla="*/ 54 h 436"/>
                  <a:gd name="T8" fmla="*/ 738 w 776"/>
                  <a:gd name="T9" fmla="*/ 99 h 436"/>
                  <a:gd name="T10" fmla="*/ 774 w 776"/>
                  <a:gd name="T11" fmla="*/ 58 h 436"/>
                  <a:gd name="T12" fmla="*/ 626 w 776"/>
                  <a:gd name="T13" fmla="*/ 0 h 436"/>
                  <a:gd name="T14" fmla="*/ 422 w 776"/>
                  <a:gd name="T15" fmla="*/ 141 h 436"/>
                  <a:gd name="T16" fmla="*/ 218 w 776"/>
                  <a:gd name="T17" fmla="*/ 0 h 436"/>
                  <a:gd name="T18" fmla="*/ 0 w 776"/>
                  <a:gd name="T19" fmla="*/ 218 h 436"/>
                  <a:gd name="T20" fmla="*/ 218 w 776"/>
                  <a:gd name="T21" fmla="*/ 436 h 436"/>
                  <a:gd name="T22" fmla="*/ 422 w 776"/>
                  <a:gd name="T23" fmla="*/ 294 h 436"/>
                  <a:gd name="T24" fmla="*/ 626 w 776"/>
                  <a:gd name="T25" fmla="*/ 436 h 436"/>
                  <a:gd name="T26" fmla="*/ 776 w 776"/>
                  <a:gd name="T27" fmla="*/ 375 h 436"/>
                  <a:gd name="T28" fmla="*/ 740 w 776"/>
                  <a:gd name="T29" fmla="*/ 336 h 436"/>
                  <a:gd name="T30" fmla="*/ 218 w 776"/>
                  <a:gd name="T31" fmla="*/ 382 h 436"/>
                  <a:gd name="T32" fmla="*/ 55 w 776"/>
                  <a:gd name="T33" fmla="*/ 219 h 436"/>
                  <a:gd name="T34" fmla="*/ 218 w 776"/>
                  <a:gd name="T35" fmla="*/ 55 h 436"/>
                  <a:gd name="T36" fmla="*/ 381 w 776"/>
                  <a:gd name="T37" fmla="*/ 219 h 436"/>
                  <a:gd name="T38" fmla="*/ 218 w 776"/>
                  <a:gd name="T39" fmla="*/ 382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6" h="436">
                    <a:moveTo>
                      <a:pt x="740" y="336"/>
                    </a:moveTo>
                    <a:cubicBezTo>
                      <a:pt x="710" y="365"/>
                      <a:pt x="670" y="383"/>
                      <a:pt x="626" y="383"/>
                    </a:cubicBezTo>
                    <a:cubicBezTo>
                      <a:pt x="536" y="383"/>
                      <a:pt x="462" y="309"/>
                      <a:pt x="462" y="218"/>
                    </a:cubicBezTo>
                    <a:cubicBezTo>
                      <a:pt x="462" y="128"/>
                      <a:pt x="536" y="54"/>
                      <a:pt x="626" y="54"/>
                    </a:cubicBezTo>
                    <a:cubicBezTo>
                      <a:pt x="670" y="54"/>
                      <a:pt x="709" y="71"/>
                      <a:pt x="738" y="99"/>
                    </a:cubicBezTo>
                    <a:cubicBezTo>
                      <a:pt x="774" y="58"/>
                      <a:pt x="774" y="58"/>
                      <a:pt x="774" y="58"/>
                    </a:cubicBezTo>
                    <a:cubicBezTo>
                      <a:pt x="735" y="22"/>
                      <a:pt x="683" y="0"/>
                      <a:pt x="626" y="0"/>
                    </a:cubicBezTo>
                    <a:cubicBezTo>
                      <a:pt x="532" y="0"/>
                      <a:pt x="453" y="58"/>
                      <a:pt x="422" y="141"/>
                    </a:cubicBezTo>
                    <a:cubicBezTo>
                      <a:pt x="391" y="58"/>
                      <a:pt x="311" y="0"/>
                      <a:pt x="218" y="0"/>
                    </a:cubicBezTo>
                    <a:cubicBezTo>
                      <a:pt x="98" y="0"/>
                      <a:pt x="0" y="97"/>
                      <a:pt x="0" y="218"/>
                    </a:cubicBezTo>
                    <a:cubicBezTo>
                      <a:pt x="0" y="338"/>
                      <a:pt x="98" y="436"/>
                      <a:pt x="218" y="436"/>
                    </a:cubicBezTo>
                    <a:cubicBezTo>
                      <a:pt x="311" y="436"/>
                      <a:pt x="391" y="377"/>
                      <a:pt x="422" y="294"/>
                    </a:cubicBezTo>
                    <a:cubicBezTo>
                      <a:pt x="453" y="377"/>
                      <a:pt x="532" y="436"/>
                      <a:pt x="626" y="436"/>
                    </a:cubicBezTo>
                    <a:cubicBezTo>
                      <a:pt x="684" y="436"/>
                      <a:pt x="737" y="413"/>
                      <a:pt x="776" y="375"/>
                    </a:cubicBezTo>
                    <a:lnTo>
                      <a:pt x="740" y="336"/>
                    </a:lnTo>
                    <a:close/>
                    <a:moveTo>
                      <a:pt x="218" y="382"/>
                    </a:moveTo>
                    <a:cubicBezTo>
                      <a:pt x="128" y="382"/>
                      <a:pt x="55" y="309"/>
                      <a:pt x="55" y="219"/>
                    </a:cubicBezTo>
                    <a:cubicBezTo>
                      <a:pt x="55" y="128"/>
                      <a:pt x="128" y="55"/>
                      <a:pt x="218" y="55"/>
                    </a:cubicBezTo>
                    <a:cubicBezTo>
                      <a:pt x="308" y="55"/>
                      <a:pt x="381" y="128"/>
                      <a:pt x="381" y="219"/>
                    </a:cubicBezTo>
                    <a:cubicBezTo>
                      <a:pt x="381" y="309"/>
                      <a:pt x="308" y="382"/>
                      <a:pt x="218" y="382"/>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CFCFC"/>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Freeform 20@|5FFC:0|FBC:0|LFC:16777215|LBC:16777215"/>
              <p:cNvSpPr>
                <a:spLocks noEditPoints="1"/>
              </p:cNvSpPr>
              <p:nvPr/>
            </p:nvSpPr>
            <p:spPr bwMode="auto">
              <a:xfrm>
                <a:off x="750889" y="2580824"/>
                <a:ext cx="1216004" cy="1431594"/>
              </a:xfrm>
              <a:custGeom>
                <a:avLst/>
                <a:gdLst>
                  <a:gd name="T0" fmla="*/ 313 w 756"/>
                  <a:gd name="T1" fmla="*/ 0 h 888"/>
                  <a:gd name="T2" fmla="*/ 296 w 756"/>
                  <a:gd name="T3" fmla="*/ 1 h 888"/>
                  <a:gd name="T4" fmla="*/ 296 w 756"/>
                  <a:gd name="T5" fmla="*/ 0 h 888"/>
                  <a:gd name="T6" fmla="*/ 0 w 756"/>
                  <a:gd name="T7" fmla="*/ 0 h 888"/>
                  <a:gd name="T8" fmla="*/ 0 w 756"/>
                  <a:gd name="T9" fmla="*/ 888 h 888"/>
                  <a:gd name="T10" fmla="*/ 296 w 756"/>
                  <a:gd name="T11" fmla="*/ 888 h 888"/>
                  <a:gd name="T12" fmla="*/ 296 w 756"/>
                  <a:gd name="T13" fmla="*/ 888 h 888"/>
                  <a:gd name="T14" fmla="*/ 311 w 756"/>
                  <a:gd name="T15" fmla="*/ 888 h 888"/>
                  <a:gd name="T16" fmla="*/ 756 w 756"/>
                  <a:gd name="T17" fmla="*/ 442 h 888"/>
                  <a:gd name="T18" fmla="*/ 313 w 756"/>
                  <a:gd name="T19" fmla="*/ 0 h 888"/>
                  <a:gd name="T20" fmla="*/ 257 w 756"/>
                  <a:gd name="T21" fmla="*/ 326 h 888"/>
                  <a:gd name="T22" fmla="*/ 349 w 756"/>
                  <a:gd name="T23" fmla="*/ 92 h 888"/>
                  <a:gd name="T24" fmla="*/ 411 w 756"/>
                  <a:gd name="T25" fmla="*/ 341 h 888"/>
                  <a:gd name="T26" fmla="*/ 317 w 756"/>
                  <a:gd name="T27" fmla="*/ 578 h 888"/>
                  <a:gd name="T28" fmla="*/ 257 w 756"/>
                  <a:gd name="T29" fmla="*/ 326 h 888"/>
                  <a:gd name="T30" fmla="*/ 234 w 756"/>
                  <a:gd name="T31" fmla="*/ 790 h 888"/>
                  <a:gd name="T32" fmla="*/ 118 w 756"/>
                  <a:gd name="T33" fmla="*/ 558 h 888"/>
                  <a:gd name="T34" fmla="*/ 212 w 756"/>
                  <a:gd name="T35" fmla="*/ 279 h 888"/>
                  <a:gd name="T36" fmla="*/ 273 w 756"/>
                  <a:gd name="T37" fmla="*/ 573 h 888"/>
                  <a:gd name="T38" fmla="*/ 278 w 756"/>
                  <a:gd name="T39" fmla="*/ 667 h 888"/>
                  <a:gd name="T40" fmla="*/ 234 w 756"/>
                  <a:gd name="T41" fmla="*/ 790 h 888"/>
                  <a:gd name="T42" fmla="*/ 505 w 756"/>
                  <a:gd name="T43" fmla="*/ 664 h 888"/>
                  <a:gd name="T44" fmla="*/ 278 w 756"/>
                  <a:gd name="T45" fmla="*/ 789 h 888"/>
                  <a:gd name="T46" fmla="*/ 395 w 756"/>
                  <a:gd name="T47" fmla="*/ 559 h 888"/>
                  <a:gd name="T48" fmla="*/ 616 w 756"/>
                  <a:gd name="T49" fmla="*/ 426 h 888"/>
                  <a:gd name="T50" fmla="*/ 505 w 756"/>
                  <a:gd name="T51" fmla="*/ 664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56" h="888">
                    <a:moveTo>
                      <a:pt x="313" y="0"/>
                    </a:moveTo>
                    <a:cubicBezTo>
                      <a:pt x="307" y="0"/>
                      <a:pt x="302" y="0"/>
                      <a:pt x="296" y="1"/>
                    </a:cubicBezTo>
                    <a:cubicBezTo>
                      <a:pt x="296" y="0"/>
                      <a:pt x="296" y="0"/>
                      <a:pt x="296" y="0"/>
                    </a:cubicBezTo>
                    <a:cubicBezTo>
                      <a:pt x="0" y="0"/>
                      <a:pt x="0" y="0"/>
                      <a:pt x="0" y="0"/>
                    </a:cubicBezTo>
                    <a:cubicBezTo>
                      <a:pt x="0" y="888"/>
                      <a:pt x="0" y="888"/>
                      <a:pt x="0" y="888"/>
                    </a:cubicBezTo>
                    <a:cubicBezTo>
                      <a:pt x="296" y="888"/>
                      <a:pt x="296" y="888"/>
                      <a:pt x="296" y="888"/>
                    </a:cubicBezTo>
                    <a:cubicBezTo>
                      <a:pt x="296" y="888"/>
                      <a:pt x="296" y="888"/>
                      <a:pt x="296" y="888"/>
                    </a:cubicBezTo>
                    <a:cubicBezTo>
                      <a:pt x="301" y="888"/>
                      <a:pt x="306" y="888"/>
                      <a:pt x="311" y="888"/>
                    </a:cubicBezTo>
                    <a:cubicBezTo>
                      <a:pt x="556" y="888"/>
                      <a:pt x="756" y="686"/>
                      <a:pt x="756" y="442"/>
                    </a:cubicBezTo>
                    <a:cubicBezTo>
                      <a:pt x="756" y="197"/>
                      <a:pt x="557" y="1"/>
                      <a:pt x="313" y="0"/>
                    </a:cubicBezTo>
                    <a:close/>
                    <a:moveTo>
                      <a:pt x="257" y="326"/>
                    </a:moveTo>
                    <a:cubicBezTo>
                      <a:pt x="268" y="192"/>
                      <a:pt x="349" y="92"/>
                      <a:pt x="349" y="92"/>
                    </a:cubicBezTo>
                    <a:cubicBezTo>
                      <a:pt x="349" y="92"/>
                      <a:pt x="427" y="188"/>
                      <a:pt x="411" y="341"/>
                    </a:cubicBezTo>
                    <a:cubicBezTo>
                      <a:pt x="396" y="491"/>
                      <a:pt x="317" y="578"/>
                      <a:pt x="317" y="578"/>
                    </a:cubicBezTo>
                    <a:cubicBezTo>
                      <a:pt x="317" y="578"/>
                      <a:pt x="245" y="459"/>
                      <a:pt x="257" y="326"/>
                    </a:cubicBezTo>
                    <a:close/>
                    <a:moveTo>
                      <a:pt x="234" y="790"/>
                    </a:moveTo>
                    <a:cubicBezTo>
                      <a:pt x="234" y="790"/>
                      <a:pt x="127" y="667"/>
                      <a:pt x="118" y="558"/>
                    </a:cubicBezTo>
                    <a:cubicBezTo>
                      <a:pt x="105" y="410"/>
                      <a:pt x="212" y="279"/>
                      <a:pt x="212" y="279"/>
                    </a:cubicBezTo>
                    <a:cubicBezTo>
                      <a:pt x="205" y="483"/>
                      <a:pt x="273" y="573"/>
                      <a:pt x="273" y="573"/>
                    </a:cubicBezTo>
                    <a:cubicBezTo>
                      <a:pt x="273" y="573"/>
                      <a:pt x="289" y="597"/>
                      <a:pt x="278" y="667"/>
                    </a:cubicBezTo>
                    <a:cubicBezTo>
                      <a:pt x="267" y="736"/>
                      <a:pt x="234" y="790"/>
                      <a:pt x="234" y="790"/>
                    </a:cubicBezTo>
                    <a:close/>
                    <a:moveTo>
                      <a:pt x="505" y="664"/>
                    </a:moveTo>
                    <a:cubicBezTo>
                      <a:pt x="408" y="771"/>
                      <a:pt x="278" y="789"/>
                      <a:pt x="278" y="789"/>
                    </a:cubicBezTo>
                    <a:cubicBezTo>
                      <a:pt x="278" y="789"/>
                      <a:pt x="282" y="666"/>
                      <a:pt x="395" y="559"/>
                    </a:cubicBezTo>
                    <a:cubicBezTo>
                      <a:pt x="508" y="453"/>
                      <a:pt x="616" y="426"/>
                      <a:pt x="616" y="426"/>
                    </a:cubicBezTo>
                    <a:cubicBezTo>
                      <a:pt x="616" y="426"/>
                      <a:pt x="601" y="557"/>
                      <a:pt x="505" y="664"/>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CFCFC"/>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18" name="任意多边形 17"/>
          <p:cNvSpPr/>
          <p:nvPr/>
        </p:nvSpPr>
        <p:spPr>
          <a:xfrm>
            <a:off x="0" y="6640513"/>
            <a:ext cx="5681663" cy="217488"/>
          </a:xfrm>
          <a:custGeom>
            <a:avLst/>
            <a:gdLst>
              <a:gd name="connsiteX0" fmla="*/ 0 w 5682343"/>
              <a:gd name="connsiteY0" fmla="*/ 0 h 217714"/>
              <a:gd name="connsiteX1" fmla="*/ 5540792 w 5682343"/>
              <a:gd name="connsiteY1" fmla="*/ 0 h 217714"/>
              <a:gd name="connsiteX2" fmla="*/ 5682343 w 5682343"/>
              <a:gd name="connsiteY2" fmla="*/ 205338 h 217714"/>
              <a:gd name="connsiteX3" fmla="*/ 5682343 w 5682343"/>
              <a:gd name="connsiteY3" fmla="*/ 217714 h 217714"/>
              <a:gd name="connsiteX4" fmla="*/ 0 w 5682343"/>
              <a:gd name="connsiteY4" fmla="*/ 217714 h 217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2343" h="217714">
                <a:moveTo>
                  <a:pt x="0" y="0"/>
                </a:moveTo>
                <a:lnTo>
                  <a:pt x="5540792" y="0"/>
                </a:lnTo>
                <a:lnTo>
                  <a:pt x="5682343" y="205338"/>
                </a:lnTo>
                <a:lnTo>
                  <a:pt x="5682343" y="217714"/>
                </a:lnTo>
                <a:lnTo>
                  <a:pt x="0" y="217714"/>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 name="任意多边形 15"/>
          <p:cNvSpPr/>
          <p:nvPr/>
        </p:nvSpPr>
        <p:spPr>
          <a:xfrm>
            <a:off x="0" y="6553200"/>
            <a:ext cx="3216275" cy="101600"/>
          </a:xfrm>
          <a:custGeom>
            <a:avLst/>
            <a:gdLst>
              <a:gd name="connsiteX0" fmla="*/ 0 w 3216615"/>
              <a:gd name="connsiteY0" fmla="*/ 0 h 101323"/>
              <a:gd name="connsiteX1" fmla="*/ 3134902 w 3216615"/>
              <a:gd name="connsiteY1" fmla="*/ 0 h 101323"/>
              <a:gd name="connsiteX2" fmla="*/ 3216615 w 3216615"/>
              <a:gd name="connsiteY2" fmla="*/ 101323 h 101323"/>
              <a:gd name="connsiteX3" fmla="*/ 0 w 3216615"/>
              <a:gd name="connsiteY3" fmla="*/ 101323 h 101323"/>
            </a:gdLst>
            <a:ahLst/>
            <a:cxnLst>
              <a:cxn ang="0">
                <a:pos x="connsiteX0" y="connsiteY0"/>
              </a:cxn>
              <a:cxn ang="0">
                <a:pos x="connsiteX1" y="connsiteY1"/>
              </a:cxn>
              <a:cxn ang="0">
                <a:pos x="connsiteX2" y="connsiteY2"/>
              </a:cxn>
              <a:cxn ang="0">
                <a:pos x="connsiteX3" y="connsiteY3"/>
              </a:cxn>
            </a:cxnLst>
            <a:rect l="l" t="t" r="r" b="b"/>
            <a:pathLst>
              <a:path w="3216615" h="101323">
                <a:moveTo>
                  <a:pt x="0" y="0"/>
                </a:moveTo>
                <a:lnTo>
                  <a:pt x="3134902" y="0"/>
                </a:lnTo>
                <a:lnTo>
                  <a:pt x="3216615" y="101323"/>
                </a:lnTo>
                <a:lnTo>
                  <a:pt x="0" y="10132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3" name="组合 2"/>
          <p:cNvGrpSpPr/>
          <p:nvPr/>
        </p:nvGrpSpPr>
        <p:grpSpPr>
          <a:xfrm>
            <a:off x="1504950" y="2536825"/>
            <a:ext cx="7802563" cy="1630363"/>
            <a:chOff x="1504218" y="2537065"/>
            <a:chExt cx="7803930" cy="1631122"/>
          </a:xfrm>
        </p:grpSpPr>
        <p:sp>
          <p:nvSpPr>
            <p:cNvPr id="57350" name="文本框 12"/>
            <p:cNvSpPr txBox="1"/>
            <p:nvPr/>
          </p:nvSpPr>
          <p:spPr>
            <a:xfrm>
              <a:off x="1504218" y="2537065"/>
              <a:ext cx="7803930" cy="144655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8800" dirty="0">
                  <a:solidFill>
                    <a:srgbClr val="CA0810"/>
                  </a:solidFill>
                  <a:latin typeface="微软雅黑" panose="020B0503020204020204" pitchFamily="34" charset="-122"/>
                  <a:ea typeface="微软雅黑" panose="020B0503020204020204" pitchFamily="34" charset="-122"/>
                </a:rPr>
                <a:t>THANK </a:t>
              </a:r>
              <a:r>
                <a:rPr lang="en-US" altLang="zh-CN" sz="8800" dirty="0">
                  <a:latin typeface="微软雅黑" panose="020B0503020204020204" pitchFamily="34" charset="-122"/>
                  <a:ea typeface="微软雅黑" panose="020B0503020204020204" pitchFamily="34" charset="-122"/>
                </a:rPr>
                <a:t>YOU</a:t>
              </a:r>
              <a:endParaRPr lang="zh-CN" altLang="en-US" sz="8800" dirty="0">
                <a:latin typeface="微软雅黑" panose="020B0503020204020204" pitchFamily="34" charset="-122"/>
                <a:ea typeface="微软雅黑" panose="020B0503020204020204" pitchFamily="34" charset="-122"/>
              </a:endParaRPr>
            </a:p>
          </p:txBody>
        </p:sp>
        <p:sp>
          <p:nvSpPr>
            <p:cNvPr id="19" name="矩形 33"/>
            <p:cNvSpPr>
              <a:spLocks noChangeArrowheads="1"/>
            </p:cNvSpPr>
            <p:nvPr/>
          </p:nvSpPr>
          <p:spPr bwMode="auto">
            <a:xfrm>
              <a:off x="2269527" y="3983951"/>
              <a:ext cx="5811268" cy="184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1216025" rtl="0" eaLnBrk="1" fontAlgn="auto" latinLnBrk="0" hangingPunct="1">
                <a:lnSpc>
                  <a:spcPct val="100000"/>
                </a:lnSpc>
                <a:spcBef>
                  <a:spcPct val="20000"/>
                </a:spcBef>
                <a:spcAft>
                  <a:spcPts val="0"/>
                </a:spcAft>
                <a:buClrTx/>
                <a:buSzTx/>
                <a:buFontTx/>
                <a:buNone/>
                <a:defRPr/>
              </a:pPr>
              <a:r>
                <a:rPr kumimoji="0" lang="zh-CN" altLang="en-US" sz="1200" b="0" i="0" u="none" strike="noStrike" kern="120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a:t>
              </a:r>
              <a:endParaRPr kumimoji="0" lang="en-US" altLang="zh-CN" sz="1200" b="0" i="0" u="none" strike="noStrike" kern="120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250" fill="hold"/>
                                        <p:tgtEl>
                                          <p:spTgt spid="16"/>
                                        </p:tgtEl>
                                        <p:attrNameLst>
                                          <p:attrName>ppt_x</p:attrName>
                                        </p:attrNameLst>
                                      </p:cBhvr>
                                      <p:tavLst>
                                        <p:tav tm="0">
                                          <p:val>
                                            <p:strVal val="0-#ppt_w/2"/>
                                          </p:val>
                                        </p:tav>
                                        <p:tav tm="100000">
                                          <p:val>
                                            <p:strVal val="#ppt_x"/>
                                          </p:val>
                                        </p:tav>
                                      </p:tavLst>
                                    </p:anim>
                                    <p:anim calcmode="lin" valueType="num">
                                      <p:cBhvr additive="base">
                                        <p:cTn id="17" dur="250" fill="hold"/>
                                        <p:tgtEl>
                                          <p:spTgt spid="16"/>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8"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250" fill="hold"/>
                                        <p:tgtEl>
                                          <p:spTgt spid="18"/>
                                        </p:tgtEl>
                                        <p:attrNameLst>
                                          <p:attrName>ppt_x</p:attrName>
                                        </p:attrNameLst>
                                      </p:cBhvr>
                                      <p:tavLst>
                                        <p:tav tm="0">
                                          <p:val>
                                            <p:strVal val="0-#ppt_w/2"/>
                                          </p:val>
                                        </p:tav>
                                        <p:tav tm="100000">
                                          <p:val>
                                            <p:strVal val="#ppt_x"/>
                                          </p:val>
                                        </p:tav>
                                      </p:tavLst>
                                    </p:anim>
                                    <p:anim calcmode="lin" valueType="num">
                                      <p:cBhvr additive="base">
                                        <p:cTn id="22" dur="25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rot="2734777" flipH="1">
            <a:off x="-350837" y="176213"/>
            <a:ext cx="765175" cy="828675"/>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5123" name="文本框 2"/>
          <p:cNvSpPr txBox="1"/>
          <p:nvPr/>
        </p:nvSpPr>
        <p:spPr>
          <a:xfrm>
            <a:off x="595313" y="298450"/>
            <a:ext cx="7805737" cy="584775"/>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3200" b="1" dirty="0">
                <a:latin typeface="微软雅黑" panose="020B0503020204020204" pitchFamily="34" charset="-122"/>
                <a:ea typeface="微软雅黑" panose="020B0503020204020204" pitchFamily="34" charset="-122"/>
              </a:rPr>
              <a:t>面向对象的软件建模要求的功能</a:t>
            </a:r>
          </a:p>
        </p:txBody>
      </p:sp>
      <p:grpSp>
        <p:nvGrpSpPr>
          <p:cNvPr id="10" name="组合 9"/>
          <p:cNvGrpSpPr/>
          <p:nvPr/>
        </p:nvGrpSpPr>
        <p:grpSpPr>
          <a:xfrm>
            <a:off x="776289" y="1600200"/>
            <a:ext cx="4481511" cy="461963"/>
            <a:chOff x="1062039" y="1457325"/>
            <a:chExt cx="4481511" cy="461963"/>
          </a:xfrm>
        </p:grpSpPr>
        <p:grpSp>
          <p:nvGrpSpPr>
            <p:cNvPr id="4" name="组合 3"/>
            <p:cNvGrpSpPr/>
            <p:nvPr/>
          </p:nvGrpSpPr>
          <p:grpSpPr>
            <a:xfrm>
              <a:off x="1971618" y="1457325"/>
              <a:ext cx="3571932" cy="461963"/>
              <a:chOff x="1971618" y="1457325"/>
              <a:chExt cx="3571932" cy="461963"/>
            </a:xfrm>
          </p:grpSpPr>
          <p:sp>
            <p:nvSpPr>
              <p:cNvPr id="6" name="矩形 7"/>
              <p:cNvSpPr/>
              <p:nvPr/>
            </p:nvSpPr>
            <p:spPr>
              <a:xfrm>
                <a:off x="2038402" y="1506910"/>
                <a:ext cx="2962223" cy="362792"/>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1216025" eaLnBrk="1" hangingPunct="1">
                  <a:lnSpc>
                    <a:spcPct val="120000"/>
                  </a:lnSpc>
                  <a:spcBef>
                    <a:spcPct val="20000"/>
                  </a:spcBef>
                  <a:buNone/>
                </a:pPr>
                <a:r>
                  <a:rPr lang="zh-CN" altLang="en-US" sz="16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绘图</a:t>
                </a:r>
                <a:endParaRPr lang="en-US" altLang="zh-CN" sz="16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圆角矩形 8"/>
              <p:cNvSpPr/>
              <p:nvPr/>
            </p:nvSpPr>
            <p:spPr>
              <a:xfrm>
                <a:off x="1971618" y="1457325"/>
                <a:ext cx="3571932" cy="461963"/>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grpSp>
          <p:nvGrpSpPr>
            <p:cNvPr id="3" name="组合 2"/>
            <p:cNvGrpSpPr/>
            <p:nvPr/>
          </p:nvGrpSpPr>
          <p:grpSpPr>
            <a:xfrm>
              <a:off x="1062039" y="1457325"/>
              <a:ext cx="909580" cy="461963"/>
              <a:chOff x="1528764" y="1866900"/>
              <a:chExt cx="909580" cy="461963"/>
            </a:xfrm>
          </p:grpSpPr>
          <p:sp>
            <p:nvSpPr>
              <p:cNvPr id="8" name="圆角矩形 9"/>
              <p:cNvSpPr/>
              <p:nvPr/>
            </p:nvSpPr>
            <p:spPr>
              <a:xfrm>
                <a:off x="1528764" y="1866900"/>
                <a:ext cx="909580" cy="461963"/>
              </a:xfrm>
              <a:prstGeom prst="roundRect">
                <a:avLst/>
              </a:prstGeom>
              <a:solidFill>
                <a:srgbClr val="B70F1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文本框 10"/>
              <p:cNvSpPr txBox="1"/>
              <p:nvPr/>
            </p:nvSpPr>
            <p:spPr>
              <a:xfrm>
                <a:off x="1595546" y="1928604"/>
                <a:ext cx="776015" cy="338554"/>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defTabSz="1216025" eaLnBrk="1" hangingPunct="1">
                  <a:lnSpc>
                    <a:spcPct val="100000"/>
                  </a:lnSpc>
                  <a:spcBef>
                    <a:spcPct val="20000"/>
                  </a:spcBef>
                  <a:buNone/>
                </a:pPr>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1</a:t>
                </a:r>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a:t>
                </a:r>
                <a:endPar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13" name="组合 12"/>
          <p:cNvGrpSpPr/>
          <p:nvPr/>
        </p:nvGrpSpPr>
        <p:grpSpPr>
          <a:xfrm>
            <a:off x="776289" y="2317175"/>
            <a:ext cx="4481511" cy="461963"/>
            <a:chOff x="1062039" y="1457325"/>
            <a:chExt cx="4481511" cy="461963"/>
          </a:xfrm>
        </p:grpSpPr>
        <p:grpSp>
          <p:nvGrpSpPr>
            <p:cNvPr id="14" name="组合 13"/>
            <p:cNvGrpSpPr/>
            <p:nvPr/>
          </p:nvGrpSpPr>
          <p:grpSpPr>
            <a:xfrm>
              <a:off x="1971618" y="1457325"/>
              <a:ext cx="3571932" cy="461963"/>
              <a:chOff x="1971618" y="1457325"/>
              <a:chExt cx="3571932" cy="461963"/>
            </a:xfrm>
          </p:grpSpPr>
          <p:sp>
            <p:nvSpPr>
              <p:cNvPr id="18" name="矩形 7"/>
              <p:cNvSpPr/>
              <p:nvPr/>
            </p:nvSpPr>
            <p:spPr>
              <a:xfrm>
                <a:off x="2038402" y="1506910"/>
                <a:ext cx="2962223" cy="362792"/>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1216025" eaLnBrk="1" hangingPunct="1">
                  <a:lnSpc>
                    <a:spcPct val="120000"/>
                  </a:lnSpc>
                  <a:spcBef>
                    <a:spcPct val="20000"/>
                  </a:spcBef>
                  <a:buNone/>
                </a:pPr>
                <a:r>
                  <a:rPr lang="zh-CN" altLang="en-US" sz="16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存储</a:t>
                </a:r>
                <a:endParaRPr lang="en-US" altLang="zh-CN" sz="16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9" name="圆角矩形 8"/>
              <p:cNvSpPr/>
              <p:nvPr/>
            </p:nvSpPr>
            <p:spPr>
              <a:xfrm>
                <a:off x="1971618" y="1457325"/>
                <a:ext cx="3571932" cy="461963"/>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grpSp>
          <p:nvGrpSpPr>
            <p:cNvPr id="15" name="组合 14"/>
            <p:cNvGrpSpPr/>
            <p:nvPr/>
          </p:nvGrpSpPr>
          <p:grpSpPr>
            <a:xfrm>
              <a:off x="1062039" y="1457325"/>
              <a:ext cx="909580" cy="461963"/>
              <a:chOff x="1528764" y="1866900"/>
              <a:chExt cx="909580" cy="461963"/>
            </a:xfrm>
          </p:grpSpPr>
          <p:sp>
            <p:nvSpPr>
              <p:cNvPr id="16" name="圆角矩形 9"/>
              <p:cNvSpPr/>
              <p:nvPr/>
            </p:nvSpPr>
            <p:spPr>
              <a:xfrm>
                <a:off x="1528764" y="1866900"/>
                <a:ext cx="909580" cy="461963"/>
              </a:xfrm>
              <a:prstGeom prst="roundRect">
                <a:avLst/>
              </a:prstGeom>
              <a:solidFill>
                <a:srgbClr val="B70F1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7" name="文本框 10"/>
              <p:cNvSpPr txBox="1"/>
              <p:nvPr/>
            </p:nvSpPr>
            <p:spPr>
              <a:xfrm>
                <a:off x="1595546" y="1928604"/>
                <a:ext cx="776015" cy="338554"/>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defTabSz="1216025" eaLnBrk="1" hangingPunct="1">
                  <a:lnSpc>
                    <a:spcPct val="100000"/>
                  </a:lnSpc>
                  <a:spcBef>
                    <a:spcPct val="20000"/>
                  </a:spcBef>
                  <a:buNone/>
                </a:pPr>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2</a:t>
                </a:r>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a:t>
                </a:r>
                <a:endPar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20" name="组合 19"/>
          <p:cNvGrpSpPr/>
          <p:nvPr/>
        </p:nvGrpSpPr>
        <p:grpSpPr>
          <a:xfrm>
            <a:off x="776289" y="5081796"/>
            <a:ext cx="4481511" cy="461963"/>
            <a:chOff x="1062039" y="1457325"/>
            <a:chExt cx="4481511" cy="461963"/>
          </a:xfrm>
        </p:grpSpPr>
        <p:grpSp>
          <p:nvGrpSpPr>
            <p:cNvPr id="21" name="组合 20"/>
            <p:cNvGrpSpPr/>
            <p:nvPr/>
          </p:nvGrpSpPr>
          <p:grpSpPr>
            <a:xfrm>
              <a:off x="1971618" y="1457325"/>
              <a:ext cx="3571932" cy="461963"/>
              <a:chOff x="1971618" y="1457325"/>
              <a:chExt cx="3571932" cy="461963"/>
            </a:xfrm>
          </p:grpSpPr>
          <p:sp>
            <p:nvSpPr>
              <p:cNvPr id="25" name="矩形 7"/>
              <p:cNvSpPr/>
              <p:nvPr/>
            </p:nvSpPr>
            <p:spPr>
              <a:xfrm>
                <a:off x="2038402" y="1506910"/>
                <a:ext cx="2962223" cy="362792"/>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1216025" eaLnBrk="1" hangingPunct="1">
                  <a:lnSpc>
                    <a:spcPct val="120000"/>
                  </a:lnSpc>
                  <a:spcBef>
                    <a:spcPct val="20000"/>
                  </a:spcBef>
                  <a:buNone/>
                </a:pPr>
                <a:r>
                  <a:rPr lang="zh-CN" altLang="en-US" sz="16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写作支持</a:t>
                </a:r>
                <a:endParaRPr lang="en-US" altLang="zh-CN" sz="16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6" name="圆角矩形 8"/>
              <p:cNvSpPr/>
              <p:nvPr/>
            </p:nvSpPr>
            <p:spPr>
              <a:xfrm>
                <a:off x="1971618" y="1457325"/>
                <a:ext cx="3571932" cy="461963"/>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grpSp>
          <p:nvGrpSpPr>
            <p:cNvPr id="22" name="组合 21"/>
            <p:cNvGrpSpPr/>
            <p:nvPr/>
          </p:nvGrpSpPr>
          <p:grpSpPr>
            <a:xfrm>
              <a:off x="1062039" y="1457325"/>
              <a:ext cx="909580" cy="461963"/>
              <a:chOff x="1528764" y="1866900"/>
              <a:chExt cx="909580" cy="461963"/>
            </a:xfrm>
          </p:grpSpPr>
          <p:sp>
            <p:nvSpPr>
              <p:cNvPr id="23" name="圆角矩形 9"/>
              <p:cNvSpPr/>
              <p:nvPr/>
            </p:nvSpPr>
            <p:spPr>
              <a:xfrm>
                <a:off x="1528764" y="1866900"/>
                <a:ext cx="909580" cy="461963"/>
              </a:xfrm>
              <a:prstGeom prst="roundRect">
                <a:avLst/>
              </a:prstGeom>
              <a:solidFill>
                <a:srgbClr val="B70F1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4" name="文本框 10"/>
              <p:cNvSpPr txBox="1"/>
              <p:nvPr/>
            </p:nvSpPr>
            <p:spPr>
              <a:xfrm>
                <a:off x="1595546" y="1928604"/>
                <a:ext cx="776015" cy="338554"/>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defTabSz="1216025" eaLnBrk="1" hangingPunct="1">
                  <a:lnSpc>
                    <a:spcPct val="100000"/>
                  </a:lnSpc>
                  <a:spcBef>
                    <a:spcPct val="20000"/>
                  </a:spcBef>
                  <a:buNone/>
                </a:pPr>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6</a:t>
                </a:r>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a:t>
                </a:r>
                <a:endPar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27" name="组合 26"/>
          <p:cNvGrpSpPr/>
          <p:nvPr/>
        </p:nvGrpSpPr>
        <p:grpSpPr>
          <a:xfrm>
            <a:off x="776289" y="3008707"/>
            <a:ext cx="4481511" cy="461963"/>
            <a:chOff x="1062039" y="1457325"/>
            <a:chExt cx="4481511" cy="461963"/>
          </a:xfrm>
        </p:grpSpPr>
        <p:grpSp>
          <p:nvGrpSpPr>
            <p:cNvPr id="28" name="组合 27"/>
            <p:cNvGrpSpPr/>
            <p:nvPr/>
          </p:nvGrpSpPr>
          <p:grpSpPr>
            <a:xfrm>
              <a:off x="1971618" y="1457325"/>
              <a:ext cx="3571932" cy="461963"/>
              <a:chOff x="1971618" y="1457325"/>
              <a:chExt cx="3571932" cy="461963"/>
            </a:xfrm>
          </p:grpSpPr>
          <p:sp>
            <p:nvSpPr>
              <p:cNvPr id="32" name="矩形 7"/>
              <p:cNvSpPr/>
              <p:nvPr/>
            </p:nvSpPr>
            <p:spPr>
              <a:xfrm>
                <a:off x="2038402" y="1506910"/>
                <a:ext cx="2962223" cy="362792"/>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1216025" eaLnBrk="1" hangingPunct="1">
                  <a:lnSpc>
                    <a:spcPct val="120000"/>
                  </a:lnSpc>
                  <a:spcBef>
                    <a:spcPct val="20000"/>
                  </a:spcBef>
                  <a:buNone/>
                </a:pPr>
                <a:r>
                  <a:rPr lang="zh-CN" altLang="en-US" sz="16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一致性检查</a:t>
                </a:r>
                <a:endParaRPr lang="en-US" altLang="zh-CN" sz="16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3" name="圆角矩形 8"/>
              <p:cNvSpPr/>
              <p:nvPr/>
            </p:nvSpPr>
            <p:spPr>
              <a:xfrm>
                <a:off x="1971618" y="1457325"/>
                <a:ext cx="3571932" cy="461963"/>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grpSp>
          <p:nvGrpSpPr>
            <p:cNvPr id="29" name="组合 28"/>
            <p:cNvGrpSpPr/>
            <p:nvPr/>
          </p:nvGrpSpPr>
          <p:grpSpPr>
            <a:xfrm>
              <a:off x="1062039" y="1457325"/>
              <a:ext cx="909580" cy="461963"/>
              <a:chOff x="1528764" y="1866900"/>
              <a:chExt cx="909580" cy="461963"/>
            </a:xfrm>
          </p:grpSpPr>
          <p:sp>
            <p:nvSpPr>
              <p:cNvPr id="30" name="圆角矩形 9"/>
              <p:cNvSpPr/>
              <p:nvPr/>
            </p:nvSpPr>
            <p:spPr>
              <a:xfrm>
                <a:off x="1528764" y="1866900"/>
                <a:ext cx="909580" cy="461963"/>
              </a:xfrm>
              <a:prstGeom prst="roundRect">
                <a:avLst/>
              </a:prstGeom>
              <a:solidFill>
                <a:srgbClr val="B70F1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1" name="文本框 10"/>
              <p:cNvSpPr txBox="1"/>
              <p:nvPr/>
            </p:nvSpPr>
            <p:spPr>
              <a:xfrm>
                <a:off x="1595546" y="1928604"/>
                <a:ext cx="776015" cy="338554"/>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defTabSz="1216025" eaLnBrk="1" hangingPunct="1">
                  <a:lnSpc>
                    <a:spcPct val="100000"/>
                  </a:lnSpc>
                  <a:spcBef>
                    <a:spcPct val="20000"/>
                  </a:spcBef>
                  <a:buNone/>
                </a:pPr>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3</a:t>
                </a:r>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a:t>
                </a:r>
                <a:endPar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34" name="组合 33"/>
          <p:cNvGrpSpPr/>
          <p:nvPr/>
        </p:nvGrpSpPr>
        <p:grpSpPr>
          <a:xfrm>
            <a:off x="776289" y="3700239"/>
            <a:ext cx="4481511" cy="461963"/>
            <a:chOff x="1062039" y="1457325"/>
            <a:chExt cx="4481511" cy="461963"/>
          </a:xfrm>
        </p:grpSpPr>
        <p:grpSp>
          <p:nvGrpSpPr>
            <p:cNvPr id="35" name="组合 34"/>
            <p:cNvGrpSpPr/>
            <p:nvPr/>
          </p:nvGrpSpPr>
          <p:grpSpPr>
            <a:xfrm>
              <a:off x="1971618" y="1457325"/>
              <a:ext cx="3571932" cy="461963"/>
              <a:chOff x="1971618" y="1457325"/>
              <a:chExt cx="3571932" cy="461963"/>
            </a:xfrm>
          </p:grpSpPr>
          <p:sp>
            <p:nvSpPr>
              <p:cNvPr id="39" name="矩形 7"/>
              <p:cNvSpPr/>
              <p:nvPr/>
            </p:nvSpPr>
            <p:spPr>
              <a:xfrm>
                <a:off x="2038402" y="1506910"/>
                <a:ext cx="2962223" cy="362792"/>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1216025" eaLnBrk="1" hangingPunct="1">
                  <a:lnSpc>
                    <a:spcPct val="120000"/>
                  </a:lnSpc>
                  <a:spcBef>
                    <a:spcPct val="20000"/>
                  </a:spcBef>
                  <a:buNone/>
                </a:pPr>
                <a:r>
                  <a:rPr lang="zh-CN" altLang="en-US" sz="16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对模型进行组织</a:t>
                </a:r>
                <a:endParaRPr lang="en-US" altLang="zh-CN" sz="16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0" name="圆角矩形 8"/>
              <p:cNvSpPr/>
              <p:nvPr/>
            </p:nvSpPr>
            <p:spPr>
              <a:xfrm>
                <a:off x="1971618" y="1457325"/>
                <a:ext cx="3571932" cy="461963"/>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grpSp>
          <p:nvGrpSpPr>
            <p:cNvPr id="36" name="组合 35"/>
            <p:cNvGrpSpPr/>
            <p:nvPr/>
          </p:nvGrpSpPr>
          <p:grpSpPr>
            <a:xfrm>
              <a:off x="1062039" y="1457325"/>
              <a:ext cx="909580" cy="461963"/>
              <a:chOff x="1528764" y="1866900"/>
              <a:chExt cx="909580" cy="461963"/>
            </a:xfrm>
          </p:grpSpPr>
          <p:sp>
            <p:nvSpPr>
              <p:cNvPr id="37" name="圆角矩形 9"/>
              <p:cNvSpPr/>
              <p:nvPr/>
            </p:nvSpPr>
            <p:spPr>
              <a:xfrm>
                <a:off x="1528764" y="1866900"/>
                <a:ext cx="909580" cy="461963"/>
              </a:xfrm>
              <a:prstGeom prst="roundRect">
                <a:avLst/>
              </a:prstGeom>
              <a:solidFill>
                <a:srgbClr val="B70F1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8" name="文本框 10"/>
              <p:cNvSpPr txBox="1"/>
              <p:nvPr/>
            </p:nvSpPr>
            <p:spPr>
              <a:xfrm>
                <a:off x="1595546" y="1928604"/>
                <a:ext cx="776015" cy="338554"/>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defTabSz="1216025" eaLnBrk="1" hangingPunct="1">
                  <a:lnSpc>
                    <a:spcPct val="100000"/>
                  </a:lnSpc>
                  <a:spcBef>
                    <a:spcPct val="20000"/>
                  </a:spcBef>
                  <a:buNone/>
                </a:pPr>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4</a:t>
                </a:r>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a:t>
                </a:r>
                <a:endPar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41" name="组合 40"/>
          <p:cNvGrpSpPr/>
          <p:nvPr/>
        </p:nvGrpSpPr>
        <p:grpSpPr>
          <a:xfrm>
            <a:off x="776289" y="4394152"/>
            <a:ext cx="4481511" cy="461963"/>
            <a:chOff x="1062039" y="1457325"/>
            <a:chExt cx="4481511" cy="461963"/>
          </a:xfrm>
        </p:grpSpPr>
        <p:grpSp>
          <p:nvGrpSpPr>
            <p:cNvPr id="42" name="组合 41"/>
            <p:cNvGrpSpPr/>
            <p:nvPr/>
          </p:nvGrpSpPr>
          <p:grpSpPr>
            <a:xfrm>
              <a:off x="1971618" y="1457325"/>
              <a:ext cx="3571932" cy="461963"/>
              <a:chOff x="1971618" y="1457325"/>
              <a:chExt cx="3571932" cy="461963"/>
            </a:xfrm>
          </p:grpSpPr>
          <p:sp>
            <p:nvSpPr>
              <p:cNvPr id="46" name="矩形 7"/>
              <p:cNvSpPr/>
              <p:nvPr/>
            </p:nvSpPr>
            <p:spPr>
              <a:xfrm>
                <a:off x="2038402" y="1506910"/>
                <a:ext cx="2962223" cy="362792"/>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1216025" eaLnBrk="1" hangingPunct="1">
                  <a:lnSpc>
                    <a:spcPct val="120000"/>
                  </a:lnSpc>
                  <a:spcBef>
                    <a:spcPct val="20000"/>
                  </a:spcBef>
                  <a:buNone/>
                </a:pPr>
                <a:r>
                  <a:rPr lang="zh-CN" altLang="en-US" sz="16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导航</a:t>
                </a:r>
                <a:endParaRPr lang="en-US" altLang="zh-CN" sz="16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7" name="圆角矩形 8"/>
              <p:cNvSpPr/>
              <p:nvPr/>
            </p:nvSpPr>
            <p:spPr>
              <a:xfrm>
                <a:off x="1971618" y="1457325"/>
                <a:ext cx="3571932" cy="461963"/>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grpSp>
          <p:nvGrpSpPr>
            <p:cNvPr id="43" name="组合 42"/>
            <p:cNvGrpSpPr/>
            <p:nvPr/>
          </p:nvGrpSpPr>
          <p:grpSpPr>
            <a:xfrm>
              <a:off x="1062039" y="1457325"/>
              <a:ext cx="909580" cy="461963"/>
              <a:chOff x="1528764" y="1866900"/>
              <a:chExt cx="909580" cy="461963"/>
            </a:xfrm>
          </p:grpSpPr>
          <p:sp>
            <p:nvSpPr>
              <p:cNvPr id="44" name="圆角矩形 9"/>
              <p:cNvSpPr/>
              <p:nvPr/>
            </p:nvSpPr>
            <p:spPr>
              <a:xfrm>
                <a:off x="1528764" y="1866900"/>
                <a:ext cx="909580" cy="461963"/>
              </a:xfrm>
              <a:prstGeom prst="roundRect">
                <a:avLst/>
              </a:prstGeom>
              <a:solidFill>
                <a:srgbClr val="B70F1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5" name="文本框 10"/>
              <p:cNvSpPr txBox="1"/>
              <p:nvPr/>
            </p:nvSpPr>
            <p:spPr>
              <a:xfrm>
                <a:off x="1595546" y="1928604"/>
                <a:ext cx="776015" cy="338554"/>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defTabSz="1216025" eaLnBrk="1" hangingPunct="1">
                  <a:lnSpc>
                    <a:spcPct val="100000"/>
                  </a:lnSpc>
                  <a:spcBef>
                    <a:spcPct val="20000"/>
                  </a:spcBef>
                  <a:buNone/>
                </a:pPr>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5</a:t>
                </a:r>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a:t>
                </a:r>
                <a:endPar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104" name="组合 103"/>
          <p:cNvGrpSpPr/>
          <p:nvPr/>
        </p:nvGrpSpPr>
        <p:grpSpPr>
          <a:xfrm>
            <a:off x="6096000" y="1600200"/>
            <a:ext cx="4481511" cy="461963"/>
            <a:chOff x="1062039" y="1457325"/>
            <a:chExt cx="4481511" cy="461963"/>
          </a:xfrm>
        </p:grpSpPr>
        <p:grpSp>
          <p:nvGrpSpPr>
            <p:cNvPr id="105" name="组合 104"/>
            <p:cNvGrpSpPr/>
            <p:nvPr/>
          </p:nvGrpSpPr>
          <p:grpSpPr>
            <a:xfrm>
              <a:off x="1971618" y="1457325"/>
              <a:ext cx="3571932" cy="461963"/>
              <a:chOff x="1971618" y="1457325"/>
              <a:chExt cx="3571932" cy="461963"/>
            </a:xfrm>
          </p:grpSpPr>
          <p:sp>
            <p:nvSpPr>
              <p:cNvPr id="109" name="矩形 7"/>
              <p:cNvSpPr/>
              <p:nvPr/>
            </p:nvSpPr>
            <p:spPr>
              <a:xfrm>
                <a:off x="2038402" y="1506910"/>
                <a:ext cx="2962223" cy="362792"/>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1216025" eaLnBrk="1" hangingPunct="1">
                  <a:lnSpc>
                    <a:spcPct val="120000"/>
                  </a:lnSpc>
                  <a:spcBef>
                    <a:spcPct val="20000"/>
                  </a:spcBef>
                  <a:buNone/>
                </a:pPr>
                <a:r>
                  <a:rPr lang="zh-CN" altLang="en-US" sz="16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代码生成</a:t>
                </a:r>
                <a:endParaRPr lang="en-US" altLang="zh-CN" sz="16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10" name="圆角矩形 8"/>
              <p:cNvSpPr/>
              <p:nvPr/>
            </p:nvSpPr>
            <p:spPr>
              <a:xfrm>
                <a:off x="1971618" y="1457325"/>
                <a:ext cx="3571932" cy="461963"/>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grpSp>
          <p:nvGrpSpPr>
            <p:cNvPr id="106" name="组合 105"/>
            <p:cNvGrpSpPr/>
            <p:nvPr/>
          </p:nvGrpSpPr>
          <p:grpSpPr>
            <a:xfrm>
              <a:off x="1062039" y="1457325"/>
              <a:ext cx="909580" cy="461963"/>
              <a:chOff x="1528764" y="1866900"/>
              <a:chExt cx="909580" cy="461963"/>
            </a:xfrm>
          </p:grpSpPr>
          <p:sp>
            <p:nvSpPr>
              <p:cNvPr id="107" name="圆角矩形 9"/>
              <p:cNvSpPr/>
              <p:nvPr/>
            </p:nvSpPr>
            <p:spPr>
              <a:xfrm>
                <a:off x="1528764" y="1866900"/>
                <a:ext cx="909580" cy="461963"/>
              </a:xfrm>
              <a:prstGeom prst="roundRect">
                <a:avLst/>
              </a:prstGeom>
              <a:solidFill>
                <a:srgbClr val="B70F1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8" name="文本框 10"/>
              <p:cNvSpPr txBox="1"/>
              <p:nvPr/>
            </p:nvSpPr>
            <p:spPr>
              <a:xfrm>
                <a:off x="1595546" y="1928604"/>
                <a:ext cx="776015" cy="338554"/>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defTabSz="1216025" eaLnBrk="1" hangingPunct="1">
                  <a:lnSpc>
                    <a:spcPct val="100000"/>
                  </a:lnSpc>
                  <a:spcBef>
                    <a:spcPct val="20000"/>
                  </a:spcBef>
                  <a:buNone/>
                </a:pPr>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7</a:t>
                </a:r>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a:t>
                </a:r>
                <a:endPar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111" name="组合 110"/>
          <p:cNvGrpSpPr/>
          <p:nvPr/>
        </p:nvGrpSpPr>
        <p:grpSpPr>
          <a:xfrm>
            <a:off x="6096000" y="2317175"/>
            <a:ext cx="4481511" cy="461963"/>
            <a:chOff x="1062039" y="1457325"/>
            <a:chExt cx="4481511" cy="461963"/>
          </a:xfrm>
        </p:grpSpPr>
        <p:grpSp>
          <p:nvGrpSpPr>
            <p:cNvPr id="112" name="组合 111"/>
            <p:cNvGrpSpPr/>
            <p:nvPr/>
          </p:nvGrpSpPr>
          <p:grpSpPr>
            <a:xfrm>
              <a:off x="1971618" y="1457325"/>
              <a:ext cx="3571932" cy="461963"/>
              <a:chOff x="1971618" y="1457325"/>
              <a:chExt cx="3571932" cy="461963"/>
            </a:xfrm>
          </p:grpSpPr>
          <p:sp>
            <p:nvSpPr>
              <p:cNvPr id="116" name="矩形 7"/>
              <p:cNvSpPr/>
              <p:nvPr/>
            </p:nvSpPr>
            <p:spPr>
              <a:xfrm>
                <a:off x="2038402" y="1506910"/>
                <a:ext cx="2962223" cy="362792"/>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1216025" eaLnBrk="1" hangingPunct="1">
                  <a:lnSpc>
                    <a:spcPct val="120000"/>
                  </a:lnSpc>
                  <a:spcBef>
                    <a:spcPct val="20000"/>
                  </a:spcBef>
                  <a:buNone/>
                </a:pPr>
                <a:r>
                  <a:rPr lang="zh-CN" altLang="en-US" sz="16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逆向项目</a:t>
                </a:r>
                <a:endParaRPr lang="en-US" altLang="zh-CN" sz="16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17" name="圆角矩形 8"/>
              <p:cNvSpPr/>
              <p:nvPr/>
            </p:nvSpPr>
            <p:spPr>
              <a:xfrm>
                <a:off x="1971618" y="1457325"/>
                <a:ext cx="3571932" cy="461963"/>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grpSp>
          <p:nvGrpSpPr>
            <p:cNvPr id="113" name="组合 112"/>
            <p:cNvGrpSpPr/>
            <p:nvPr/>
          </p:nvGrpSpPr>
          <p:grpSpPr>
            <a:xfrm>
              <a:off x="1062039" y="1457325"/>
              <a:ext cx="909580" cy="461963"/>
              <a:chOff x="1528764" y="1866900"/>
              <a:chExt cx="909580" cy="461963"/>
            </a:xfrm>
          </p:grpSpPr>
          <p:sp>
            <p:nvSpPr>
              <p:cNvPr id="114" name="圆角矩形 9"/>
              <p:cNvSpPr/>
              <p:nvPr/>
            </p:nvSpPr>
            <p:spPr>
              <a:xfrm>
                <a:off x="1528764" y="1866900"/>
                <a:ext cx="909580" cy="461963"/>
              </a:xfrm>
              <a:prstGeom prst="roundRect">
                <a:avLst/>
              </a:prstGeom>
              <a:solidFill>
                <a:srgbClr val="B70F1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5" name="文本框 10"/>
              <p:cNvSpPr txBox="1"/>
              <p:nvPr/>
            </p:nvSpPr>
            <p:spPr>
              <a:xfrm>
                <a:off x="1595546" y="1928604"/>
                <a:ext cx="776015" cy="338554"/>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defTabSz="1216025" eaLnBrk="1" hangingPunct="1">
                  <a:lnSpc>
                    <a:spcPct val="100000"/>
                  </a:lnSpc>
                  <a:spcBef>
                    <a:spcPct val="20000"/>
                  </a:spcBef>
                  <a:buNone/>
                </a:pPr>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8</a:t>
                </a:r>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a:t>
                </a:r>
                <a:endPar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118" name="组合 117"/>
          <p:cNvGrpSpPr/>
          <p:nvPr/>
        </p:nvGrpSpPr>
        <p:grpSpPr>
          <a:xfrm>
            <a:off x="6096000" y="5081796"/>
            <a:ext cx="4481511" cy="461963"/>
            <a:chOff x="1062039" y="1457325"/>
            <a:chExt cx="4481511" cy="461963"/>
          </a:xfrm>
        </p:grpSpPr>
        <p:grpSp>
          <p:nvGrpSpPr>
            <p:cNvPr id="119" name="组合 118"/>
            <p:cNvGrpSpPr/>
            <p:nvPr/>
          </p:nvGrpSpPr>
          <p:grpSpPr>
            <a:xfrm>
              <a:off x="1971618" y="1457325"/>
              <a:ext cx="3571932" cy="461963"/>
              <a:chOff x="1971618" y="1457325"/>
              <a:chExt cx="3571932" cy="461963"/>
            </a:xfrm>
          </p:grpSpPr>
          <p:sp>
            <p:nvSpPr>
              <p:cNvPr id="123" name="矩形 7"/>
              <p:cNvSpPr/>
              <p:nvPr/>
            </p:nvSpPr>
            <p:spPr>
              <a:xfrm>
                <a:off x="2038402" y="1506910"/>
                <a:ext cx="2962223" cy="362792"/>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1216025" eaLnBrk="1" hangingPunct="1">
                  <a:lnSpc>
                    <a:spcPct val="120000"/>
                  </a:lnSpc>
                  <a:spcBef>
                    <a:spcPct val="20000"/>
                  </a:spcBef>
                  <a:buNone/>
                </a:pPr>
                <a:r>
                  <a:rPr lang="zh-CN" altLang="en-US" sz="16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脚本编程</a:t>
                </a:r>
                <a:endParaRPr lang="en-US" altLang="zh-CN" sz="16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24" name="圆角矩形 8"/>
              <p:cNvSpPr/>
              <p:nvPr/>
            </p:nvSpPr>
            <p:spPr>
              <a:xfrm>
                <a:off x="1971618" y="1457325"/>
                <a:ext cx="3571932" cy="461963"/>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grpSp>
          <p:nvGrpSpPr>
            <p:cNvPr id="120" name="组合 119"/>
            <p:cNvGrpSpPr/>
            <p:nvPr/>
          </p:nvGrpSpPr>
          <p:grpSpPr>
            <a:xfrm>
              <a:off x="1062039" y="1457325"/>
              <a:ext cx="909580" cy="461963"/>
              <a:chOff x="1528764" y="1866900"/>
              <a:chExt cx="909580" cy="461963"/>
            </a:xfrm>
          </p:grpSpPr>
          <p:sp>
            <p:nvSpPr>
              <p:cNvPr id="121" name="圆角矩形 9"/>
              <p:cNvSpPr/>
              <p:nvPr/>
            </p:nvSpPr>
            <p:spPr>
              <a:xfrm>
                <a:off x="1528764" y="1866900"/>
                <a:ext cx="909580" cy="461963"/>
              </a:xfrm>
              <a:prstGeom prst="roundRect">
                <a:avLst/>
              </a:prstGeom>
              <a:solidFill>
                <a:srgbClr val="B70F1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2" name="文本框 10"/>
              <p:cNvSpPr txBox="1"/>
              <p:nvPr/>
            </p:nvSpPr>
            <p:spPr>
              <a:xfrm>
                <a:off x="1595546" y="1928604"/>
                <a:ext cx="776015" cy="338554"/>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defTabSz="1216025" eaLnBrk="1" hangingPunct="1">
                  <a:lnSpc>
                    <a:spcPct val="100000"/>
                  </a:lnSpc>
                  <a:spcBef>
                    <a:spcPct val="20000"/>
                  </a:spcBef>
                  <a:buNone/>
                </a:pPr>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12</a:t>
                </a:r>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a:t>
                </a:r>
                <a:endPar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125" name="组合 124"/>
          <p:cNvGrpSpPr/>
          <p:nvPr/>
        </p:nvGrpSpPr>
        <p:grpSpPr>
          <a:xfrm>
            <a:off x="6096000" y="3008707"/>
            <a:ext cx="4481511" cy="461963"/>
            <a:chOff x="1062039" y="1457325"/>
            <a:chExt cx="4481511" cy="461963"/>
          </a:xfrm>
        </p:grpSpPr>
        <p:grpSp>
          <p:nvGrpSpPr>
            <p:cNvPr id="126" name="组合 125"/>
            <p:cNvGrpSpPr/>
            <p:nvPr/>
          </p:nvGrpSpPr>
          <p:grpSpPr>
            <a:xfrm>
              <a:off x="1971618" y="1457325"/>
              <a:ext cx="3571932" cy="461963"/>
              <a:chOff x="1971618" y="1457325"/>
              <a:chExt cx="3571932" cy="461963"/>
            </a:xfrm>
          </p:grpSpPr>
          <p:sp>
            <p:nvSpPr>
              <p:cNvPr id="130" name="矩形 7"/>
              <p:cNvSpPr/>
              <p:nvPr/>
            </p:nvSpPr>
            <p:spPr>
              <a:xfrm>
                <a:off x="2038402" y="1506910"/>
                <a:ext cx="2962223" cy="362792"/>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1216025" eaLnBrk="1" hangingPunct="1">
                  <a:lnSpc>
                    <a:spcPct val="120000"/>
                  </a:lnSpc>
                  <a:spcBef>
                    <a:spcPct val="20000"/>
                  </a:spcBef>
                  <a:buNone/>
                </a:pPr>
                <a:r>
                  <a:rPr lang="zh-CN" altLang="en-US" sz="16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集成</a:t>
                </a:r>
                <a:endParaRPr lang="en-US" altLang="zh-CN" sz="16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31" name="圆角矩形 8"/>
              <p:cNvSpPr/>
              <p:nvPr/>
            </p:nvSpPr>
            <p:spPr>
              <a:xfrm>
                <a:off x="1971618" y="1457325"/>
                <a:ext cx="3571932" cy="461963"/>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grpSp>
          <p:nvGrpSpPr>
            <p:cNvPr id="127" name="组合 126"/>
            <p:cNvGrpSpPr/>
            <p:nvPr/>
          </p:nvGrpSpPr>
          <p:grpSpPr>
            <a:xfrm>
              <a:off x="1062039" y="1457325"/>
              <a:ext cx="909580" cy="461963"/>
              <a:chOff x="1528764" y="1866900"/>
              <a:chExt cx="909580" cy="461963"/>
            </a:xfrm>
          </p:grpSpPr>
          <p:sp>
            <p:nvSpPr>
              <p:cNvPr id="128" name="圆角矩形 9"/>
              <p:cNvSpPr/>
              <p:nvPr/>
            </p:nvSpPr>
            <p:spPr>
              <a:xfrm>
                <a:off x="1528764" y="1866900"/>
                <a:ext cx="909580" cy="461963"/>
              </a:xfrm>
              <a:prstGeom prst="roundRect">
                <a:avLst/>
              </a:prstGeom>
              <a:solidFill>
                <a:srgbClr val="B70F1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9" name="文本框 10"/>
              <p:cNvSpPr txBox="1"/>
              <p:nvPr/>
            </p:nvSpPr>
            <p:spPr>
              <a:xfrm>
                <a:off x="1595546" y="1928604"/>
                <a:ext cx="776015" cy="338554"/>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defTabSz="1216025" eaLnBrk="1" hangingPunct="1">
                  <a:lnSpc>
                    <a:spcPct val="100000"/>
                  </a:lnSpc>
                  <a:spcBef>
                    <a:spcPct val="20000"/>
                  </a:spcBef>
                  <a:buNone/>
                </a:pPr>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9</a:t>
                </a:r>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a:t>
                </a:r>
                <a:endPar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132" name="组合 131"/>
          <p:cNvGrpSpPr/>
          <p:nvPr/>
        </p:nvGrpSpPr>
        <p:grpSpPr>
          <a:xfrm>
            <a:off x="6096000" y="3700239"/>
            <a:ext cx="4481511" cy="461963"/>
            <a:chOff x="1062039" y="1457325"/>
            <a:chExt cx="4481511" cy="461963"/>
          </a:xfrm>
        </p:grpSpPr>
        <p:grpSp>
          <p:nvGrpSpPr>
            <p:cNvPr id="133" name="组合 132"/>
            <p:cNvGrpSpPr/>
            <p:nvPr/>
          </p:nvGrpSpPr>
          <p:grpSpPr>
            <a:xfrm>
              <a:off x="1971618" y="1457325"/>
              <a:ext cx="3571932" cy="461963"/>
              <a:chOff x="1971618" y="1457325"/>
              <a:chExt cx="3571932" cy="461963"/>
            </a:xfrm>
          </p:grpSpPr>
          <p:sp>
            <p:nvSpPr>
              <p:cNvPr id="137" name="矩形 7"/>
              <p:cNvSpPr/>
              <p:nvPr/>
            </p:nvSpPr>
            <p:spPr>
              <a:xfrm>
                <a:off x="2038402" y="1506910"/>
                <a:ext cx="2962223" cy="362792"/>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1216025" eaLnBrk="1" hangingPunct="1">
                  <a:lnSpc>
                    <a:spcPct val="120000"/>
                  </a:lnSpc>
                  <a:spcBef>
                    <a:spcPct val="20000"/>
                  </a:spcBef>
                  <a:buNone/>
                </a:pPr>
                <a:r>
                  <a:rPr lang="zh-CN" altLang="en-US" sz="16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支持多种抽象层开发过程</a:t>
                </a:r>
                <a:endParaRPr lang="en-US" altLang="zh-CN" sz="16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38" name="圆角矩形 8"/>
              <p:cNvSpPr/>
              <p:nvPr/>
            </p:nvSpPr>
            <p:spPr>
              <a:xfrm>
                <a:off x="1971618" y="1457325"/>
                <a:ext cx="3571932" cy="461963"/>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grpSp>
          <p:nvGrpSpPr>
            <p:cNvPr id="134" name="组合 133"/>
            <p:cNvGrpSpPr/>
            <p:nvPr/>
          </p:nvGrpSpPr>
          <p:grpSpPr>
            <a:xfrm>
              <a:off x="1062039" y="1457325"/>
              <a:ext cx="909580" cy="461963"/>
              <a:chOff x="1528764" y="1866900"/>
              <a:chExt cx="909580" cy="461963"/>
            </a:xfrm>
          </p:grpSpPr>
          <p:sp>
            <p:nvSpPr>
              <p:cNvPr id="135" name="圆角矩形 9"/>
              <p:cNvSpPr/>
              <p:nvPr/>
            </p:nvSpPr>
            <p:spPr>
              <a:xfrm>
                <a:off x="1528764" y="1866900"/>
                <a:ext cx="909580" cy="461963"/>
              </a:xfrm>
              <a:prstGeom prst="roundRect">
                <a:avLst/>
              </a:prstGeom>
              <a:solidFill>
                <a:srgbClr val="B70F1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6" name="文本框 10"/>
              <p:cNvSpPr txBox="1"/>
              <p:nvPr/>
            </p:nvSpPr>
            <p:spPr>
              <a:xfrm>
                <a:off x="1595546" y="1928604"/>
                <a:ext cx="776015" cy="338554"/>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defTabSz="1216025" eaLnBrk="1" hangingPunct="1">
                  <a:lnSpc>
                    <a:spcPct val="100000"/>
                  </a:lnSpc>
                  <a:spcBef>
                    <a:spcPct val="20000"/>
                  </a:spcBef>
                  <a:buNone/>
                </a:pPr>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10</a:t>
                </a:r>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a:t>
                </a:r>
                <a:endPar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139" name="组合 138"/>
          <p:cNvGrpSpPr/>
          <p:nvPr/>
        </p:nvGrpSpPr>
        <p:grpSpPr>
          <a:xfrm>
            <a:off x="6096000" y="4394152"/>
            <a:ext cx="4481511" cy="461963"/>
            <a:chOff x="1062039" y="1457325"/>
            <a:chExt cx="4481511" cy="461963"/>
          </a:xfrm>
        </p:grpSpPr>
        <p:grpSp>
          <p:nvGrpSpPr>
            <p:cNvPr id="140" name="组合 139"/>
            <p:cNvGrpSpPr/>
            <p:nvPr/>
          </p:nvGrpSpPr>
          <p:grpSpPr>
            <a:xfrm>
              <a:off x="1971618" y="1457325"/>
              <a:ext cx="3571932" cy="461963"/>
              <a:chOff x="1971618" y="1457325"/>
              <a:chExt cx="3571932" cy="461963"/>
            </a:xfrm>
          </p:grpSpPr>
          <p:sp>
            <p:nvSpPr>
              <p:cNvPr id="144" name="矩形 7"/>
              <p:cNvSpPr/>
              <p:nvPr/>
            </p:nvSpPr>
            <p:spPr>
              <a:xfrm>
                <a:off x="2038402" y="1506910"/>
                <a:ext cx="2962223" cy="362792"/>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1216025" eaLnBrk="1" hangingPunct="1">
                  <a:lnSpc>
                    <a:spcPct val="120000"/>
                  </a:lnSpc>
                  <a:spcBef>
                    <a:spcPct val="20000"/>
                  </a:spcBef>
                  <a:buNone/>
                </a:pPr>
                <a:r>
                  <a:rPr lang="zh-CN" altLang="en-US" sz="16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文档生成</a:t>
                </a:r>
                <a:endParaRPr lang="en-US" altLang="zh-CN" sz="16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45" name="圆角矩形 8"/>
              <p:cNvSpPr/>
              <p:nvPr/>
            </p:nvSpPr>
            <p:spPr>
              <a:xfrm>
                <a:off x="1971618" y="1457325"/>
                <a:ext cx="3571932" cy="461963"/>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grpSp>
          <p:nvGrpSpPr>
            <p:cNvPr id="141" name="组合 140"/>
            <p:cNvGrpSpPr/>
            <p:nvPr/>
          </p:nvGrpSpPr>
          <p:grpSpPr>
            <a:xfrm>
              <a:off x="1062039" y="1457325"/>
              <a:ext cx="909580" cy="461963"/>
              <a:chOff x="1528764" y="1866900"/>
              <a:chExt cx="909580" cy="461963"/>
            </a:xfrm>
          </p:grpSpPr>
          <p:sp>
            <p:nvSpPr>
              <p:cNvPr id="142" name="圆角矩形 9"/>
              <p:cNvSpPr/>
              <p:nvPr/>
            </p:nvSpPr>
            <p:spPr>
              <a:xfrm>
                <a:off x="1528764" y="1866900"/>
                <a:ext cx="909580" cy="461963"/>
              </a:xfrm>
              <a:prstGeom prst="roundRect">
                <a:avLst/>
              </a:prstGeom>
              <a:solidFill>
                <a:srgbClr val="B70F1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3" name="文本框 10"/>
              <p:cNvSpPr txBox="1"/>
              <p:nvPr/>
            </p:nvSpPr>
            <p:spPr>
              <a:xfrm>
                <a:off x="1595546" y="1928604"/>
                <a:ext cx="776015" cy="338554"/>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defTabSz="1216025" eaLnBrk="1" hangingPunct="1">
                  <a:lnSpc>
                    <a:spcPct val="100000"/>
                  </a:lnSpc>
                  <a:spcBef>
                    <a:spcPct val="20000"/>
                  </a:spcBef>
                  <a:buNone/>
                </a:pPr>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11</a:t>
                </a:r>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a:t>
                </a:r>
                <a:endPar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rot="2734777" flipH="1">
            <a:off x="-350837" y="176213"/>
            <a:ext cx="765175" cy="828675"/>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5123" name="文本框 2"/>
          <p:cNvSpPr txBox="1"/>
          <p:nvPr/>
        </p:nvSpPr>
        <p:spPr>
          <a:xfrm>
            <a:off x="595313" y="298450"/>
            <a:ext cx="7805737" cy="584775"/>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3200" b="1" dirty="0">
                <a:latin typeface="微软雅黑" panose="020B0503020204020204" pitchFamily="34" charset="-122"/>
                <a:ea typeface="微软雅黑" panose="020B0503020204020204" pitchFamily="34" charset="-122"/>
              </a:rPr>
              <a:t>常用的</a:t>
            </a:r>
            <a:r>
              <a:rPr lang="en-US" altLang="zh-CN" sz="3200" b="1" dirty="0">
                <a:latin typeface="微软雅黑" panose="020B0503020204020204" pitchFamily="34" charset="-122"/>
                <a:ea typeface="微软雅黑" panose="020B0503020204020204" pitchFamily="34" charset="-122"/>
              </a:rPr>
              <a:t>UML</a:t>
            </a:r>
            <a:r>
              <a:rPr lang="zh-CN" altLang="en-US" sz="3200" b="1" dirty="0">
                <a:latin typeface="微软雅黑" panose="020B0503020204020204" pitchFamily="34" charset="-122"/>
                <a:ea typeface="微软雅黑" panose="020B0503020204020204" pitchFamily="34" charset="-122"/>
              </a:rPr>
              <a:t>建模工具</a:t>
            </a:r>
          </a:p>
        </p:txBody>
      </p:sp>
      <p:grpSp>
        <p:nvGrpSpPr>
          <p:cNvPr id="7" name="组合 6"/>
          <p:cNvGrpSpPr/>
          <p:nvPr/>
        </p:nvGrpSpPr>
        <p:grpSpPr>
          <a:xfrm>
            <a:off x="6007895" y="1424993"/>
            <a:ext cx="4576762" cy="1927807"/>
            <a:chOff x="6007895" y="1424993"/>
            <a:chExt cx="4576762" cy="1927807"/>
          </a:xfrm>
        </p:grpSpPr>
        <p:sp>
          <p:nvSpPr>
            <p:cNvPr id="8" name="矩形 7"/>
            <p:cNvSpPr/>
            <p:nvPr/>
          </p:nvSpPr>
          <p:spPr>
            <a:xfrm>
              <a:off x="7534311" y="2814036"/>
              <a:ext cx="1523929" cy="396583"/>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1216025" eaLnBrk="1" hangingPunct="1">
                <a:lnSpc>
                  <a:spcPct val="120000"/>
                </a:lnSpc>
                <a:spcBef>
                  <a:spcPct val="20000"/>
                </a:spcBef>
                <a:buNone/>
              </a:pPr>
              <a:r>
                <a:rPr lang="zh-CN" altLang="en-US"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2</a:t>
              </a:r>
              <a:r>
                <a:rPr lang="zh-CN" altLang="en-US"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Visio</a:t>
              </a:r>
            </a:p>
          </p:txBody>
        </p:sp>
        <p:pic>
          <p:nvPicPr>
            <p:cNvPr id="1026" name="Picture 2" descr="https://timgsa.baidu.com/timg?image&amp;quality=80&amp;size=b9999_10000&amp;sec=1539963742640&amp;di=b33c9a3a49bb7d3120b939176b2dec26&amp;imgtype=0&amp;src=http%3A%2F%2Fimg.bqatj.com%2Fimg%2Fe4bba31cf5aa97a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01" y="1525498"/>
              <a:ext cx="1200150" cy="1200150"/>
            </a:xfrm>
            <a:prstGeom prst="rect">
              <a:avLst/>
            </a:prstGeom>
            <a:noFill/>
            <a:extLst>
              <a:ext uri="{909E8E84-426E-40DD-AFC4-6F175D3DCCD1}">
                <a14:hiddenFill xmlns:a14="http://schemas.microsoft.com/office/drawing/2010/main">
                  <a:solidFill>
                    <a:srgbClr val="FFFFFF"/>
                  </a:solidFill>
                </a14:hiddenFill>
              </a:ext>
            </a:extLst>
          </p:spPr>
        </p:pic>
        <p:sp>
          <p:nvSpPr>
            <p:cNvPr id="15" name="圆角矩形 8"/>
            <p:cNvSpPr/>
            <p:nvPr/>
          </p:nvSpPr>
          <p:spPr>
            <a:xfrm>
              <a:off x="6007895" y="1424993"/>
              <a:ext cx="4576762" cy="1927807"/>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grpSp>
        <p:nvGrpSpPr>
          <p:cNvPr id="5" name="组合 4"/>
          <p:cNvGrpSpPr/>
          <p:nvPr/>
        </p:nvGrpSpPr>
        <p:grpSpPr>
          <a:xfrm>
            <a:off x="1052513" y="1424993"/>
            <a:ext cx="4576762" cy="1927807"/>
            <a:chOff x="1052513" y="1424993"/>
            <a:chExt cx="4576762" cy="1927807"/>
          </a:xfrm>
        </p:grpSpPr>
        <p:pic>
          <p:nvPicPr>
            <p:cNvPr id="1032" name="Picture 8" descr="Rational Rose 2016å®ç¾æ¿æ´»ç"/>
            <p:cNvPicPr>
              <a:picLocks noChangeAspect="1" noChangeArrowheads="1"/>
            </p:cNvPicPr>
            <p:nvPr/>
          </p:nvPicPr>
          <p:blipFill rotWithShape="1">
            <a:blip r:embed="rId4">
              <a:extLst>
                <a:ext uri="{28A0092B-C50C-407E-A947-70E740481C1C}">
                  <a14:useLocalDpi xmlns:a14="http://schemas.microsoft.com/office/drawing/2010/main" val="0"/>
                </a:ext>
              </a:extLst>
            </a:blip>
            <a:srcRect l="36956" t="43986" r="56386" b="48407"/>
            <a:stretch>
              <a:fillRect/>
            </a:stretch>
          </p:blipFill>
          <p:spPr bwMode="auto">
            <a:xfrm>
              <a:off x="2667140" y="1637714"/>
              <a:ext cx="1200150" cy="1084371"/>
            </a:xfrm>
            <a:prstGeom prst="rect">
              <a:avLst/>
            </a:prstGeom>
            <a:noFill/>
            <a:extLst>
              <a:ext uri="{909E8E84-426E-40DD-AFC4-6F175D3DCCD1}">
                <a14:hiddenFill xmlns:a14="http://schemas.microsoft.com/office/drawing/2010/main">
                  <a:solidFill>
                    <a:srgbClr val="FFFFFF"/>
                  </a:solidFill>
                </a14:hiddenFill>
              </a:ext>
            </a:extLst>
          </p:spPr>
        </p:pic>
        <p:sp>
          <p:nvSpPr>
            <p:cNvPr id="14" name="圆角矩形 8"/>
            <p:cNvSpPr/>
            <p:nvPr/>
          </p:nvSpPr>
          <p:spPr>
            <a:xfrm>
              <a:off x="1052513" y="1424993"/>
              <a:ext cx="4576762" cy="1927807"/>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 name="矩形 17"/>
            <p:cNvSpPr/>
            <p:nvPr/>
          </p:nvSpPr>
          <p:spPr>
            <a:xfrm>
              <a:off x="2112309" y="2811987"/>
              <a:ext cx="2309812" cy="396583"/>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1216025" eaLnBrk="1" hangingPunct="1">
                <a:lnSpc>
                  <a:spcPct val="120000"/>
                </a:lnSpc>
                <a:spcBef>
                  <a:spcPct val="20000"/>
                </a:spcBef>
                <a:buNone/>
              </a:pPr>
              <a:r>
                <a:rPr lang="zh-CN" altLang="en-US"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1</a:t>
              </a:r>
              <a:r>
                <a:rPr lang="zh-CN" altLang="en-US"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Rational Rose</a:t>
              </a:r>
            </a:p>
          </p:txBody>
        </p:sp>
      </p:grpSp>
      <p:grpSp>
        <p:nvGrpSpPr>
          <p:cNvPr id="11" name="组合 10"/>
          <p:cNvGrpSpPr/>
          <p:nvPr/>
        </p:nvGrpSpPr>
        <p:grpSpPr>
          <a:xfrm>
            <a:off x="1052513" y="3656498"/>
            <a:ext cx="4576762" cy="1927807"/>
            <a:chOff x="1052513" y="3656498"/>
            <a:chExt cx="4576762" cy="1927807"/>
          </a:xfrm>
        </p:grpSpPr>
        <p:pic>
          <p:nvPicPr>
            <p:cNvPr id="1030" name="Picture 6" descr="http://img.smzy.com/imges/2017/0727/201707270215048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0330" y="3864006"/>
              <a:ext cx="1153771" cy="1144964"/>
            </a:xfrm>
            <a:prstGeom prst="rect">
              <a:avLst/>
            </a:prstGeom>
            <a:noFill/>
            <a:extLst>
              <a:ext uri="{909E8E84-426E-40DD-AFC4-6F175D3DCCD1}">
                <a14:hiddenFill xmlns:a14="http://schemas.microsoft.com/office/drawing/2010/main">
                  <a:solidFill>
                    <a:srgbClr val="FFFFFF"/>
                  </a:solidFill>
                </a14:hiddenFill>
              </a:ext>
            </a:extLst>
          </p:spPr>
        </p:pic>
        <p:sp>
          <p:nvSpPr>
            <p:cNvPr id="16" name="圆角矩形 8"/>
            <p:cNvSpPr/>
            <p:nvPr/>
          </p:nvSpPr>
          <p:spPr>
            <a:xfrm>
              <a:off x="1052513" y="3656498"/>
              <a:ext cx="4576762" cy="1927807"/>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9" name="矩形 18"/>
            <p:cNvSpPr/>
            <p:nvPr/>
          </p:nvSpPr>
          <p:spPr>
            <a:xfrm>
              <a:off x="2032964" y="5076321"/>
              <a:ext cx="2576512" cy="396583"/>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1216025" eaLnBrk="1" hangingPunct="1">
                <a:lnSpc>
                  <a:spcPct val="120000"/>
                </a:lnSpc>
                <a:spcBef>
                  <a:spcPct val="20000"/>
                </a:spcBef>
                <a:buNone/>
              </a:pPr>
              <a:r>
                <a:rPr lang="zh-CN" altLang="en-US"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3</a:t>
              </a:r>
              <a:r>
                <a:rPr lang="zh-CN" altLang="en-US"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Power Designer</a:t>
              </a:r>
            </a:p>
          </p:txBody>
        </p:sp>
      </p:grpSp>
      <p:grpSp>
        <p:nvGrpSpPr>
          <p:cNvPr id="10" name="组合 9"/>
          <p:cNvGrpSpPr/>
          <p:nvPr/>
        </p:nvGrpSpPr>
        <p:grpSpPr>
          <a:xfrm>
            <a:off x="6007895" y="3654523"/>
            <a:ext cx="4576762" cy="1927807"/>
            <a:chOff x="6007895" y="3654523"/>
            <a:chExt cx="4576762" cy="1927807"/>
          </a:xfrm>
        </p:grpSpPr>
        <p:pic>
          <p:nvPicPr>
            <p:cNvPr id="1028" name="Picture 4" descr="https://timgsa.baidu.com/timg?image&amp;quality=80&amp;size=b9999_10000&amp;sec=1539963804958&amp;di=543f1c9a20ed864d9cbc45a51e1742b0&amp;imgtype=jpg&amp;src=http%3A%2F%2Fimg2.imgtn.bdimg.com%2Fit%2Fu%3D1718230247%2C2616079497%26fm%3D214%26gp%3D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2388" y="3761194"/>
              <a:ext cx="1247776" cy="1247776"/>
            </a:xfrm>
            <a:prstGeom prst="rect">
              <a:avLst/>
            </a:prstGeom>
            <a:noFill/>
            <a:extLst>
              <a:ext uri="{909E8E84-426E-40DD-AFC4-6F175D3DCCD1}">
                <a14:hiddenFill xmlns:a14="http://schemas.microsoft.com/office/drawing/2010/main">
                  <a:solidFill>
                    <a:srgbClr val="FFFFFF"/>
                  </a:solidFill>
                </a14:hiddenFill>
              </a:ext>
            </a:extLst>
          </p:spPr>
        </p:pic>
        <p:sp>
          <p:nvSpPr>
            <p:cNvPr id="17" name="圆角矩形 8"/>
            <p:cNvSpPr/>
            <p:nvPr/>
          </p:nvSpPr>
          <p:spPr>
            <a:xfrm>
              <a:off x="6007895" y="3654523"/>
              <a:ext cx="4576762" cy="1927807"/>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0" name="矩形 19"/>
            <p:cNvSpPr/>
            <p:nvPr/>
          </p:nvSpPr>
          <p:spPr>
            <a:xfrm>
              <a:off x="7361669" y="5036424"/>
              <a:ext cx="1869211" cy="396583"/>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1216025" eaLnBrk="1" hangingPunct="1">
                <a:lnSpc>
                  <a:spcPct val="120000"/>
                </a:lnSpc>
                <a:spcBef>
                  <a:spcPct val="20000"/>
                </a:spcBef>
                <a:buNone/>
              </a:pPr>
              <a:r>
                <a:rPr lang="zh-CN" altLang="en-US"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4</a:t>
              </a:r>
              <a:r>
                <a:rPr lang="zh-CN" altLang="en-US"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800" dirty="0" err="1">
                  <a:solidFill>
                    <a:srgbClr val="445469"/>
                  </a:solidFill>
                  <a:latin typeface="微软雅黑" panose="020B0503020204020204" pitchFamily="34" charset="-122"/>
                  <a:ea typeface="微软雅黑" panose="020B0503020204020204" pitchFamily="34" charset="-122"/>
                  <a:sym typeface="Arial" panose="020B0604020202020204" pitchFamily="34" charset="0"/>
                </a:rPr>
                <a:t>StarUML</a:t>
              </a:r>
              <a:endParaRPr lang="en-US" altLang="zh-CN"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657350" y="2457450"/>
            <a:ext cx="2128838" cy="2128838"/>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2476500" y="2789238"/>
            <a:ext cx="7589838" cy="1636712"/>
            <a:chOff x="2476160" y="2789636"/>
            <a:chExt cx="7590213" cy="1635917"/>
          </a:xfrm>
        </p:grpSpPr>
        <p:sp>
          <p:nvSpPr>
            <p:cNvPr id="11" name="任意多边形 10"/>
            <p:cNvSpPr/>
            <p:nvPr/>
          </p:nvSpPr>
          <p:spPr>
            <a:xfrm>
              <a:off x="2476160" y="2789636"/>
              <a:ext cx="7590213" cy="1635917"/>
            </a:xfrm>
            <a:custGeom>
              <a:avLst/>
              <a:gdLst>
                <a:gd name="connsiteX0" fmla="*/ 0 w 7590213"/>
                <a:gd name="connsiteY0" fmla="*/ 0 h 1635917"/>
                <a:gd name="connsiteX1" fmla="*/ 7590213 w 7590213"/>
                <a:gd name="connsiteY1" fmla="*/ 0 h 1635917"/>
                <a:gd name="connsiteX2" fmla="*/ 7590213 w 7590213"/>
                <a:gd name="connsiteY2" fmla="*/ 1635917 h 1635917"/>
                <a:gd name="connsiteX3" fmla="*/ 1140350 w 7590213"/>
                <a:gd name="connsiteY3" fmla="*/ 1635917 h 1635917"/>
                <a:gd name="connsiteX4" fmla="*/ 0 w 7590213"/>
                <a:gd name="connsiteY4" fmla="*/ 499380 h 1635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0213" h="1635917">
                  <a:moveTo>
                    <a:pt x="0" y="0"/>
                  </a:moveTo>
                  <a:lnTo>
                    <a:pt x="7590213" y="0"/>
                  </a:lnTo>
                  <a:lnTo>
                    <a:pt x="7590213" y="1635917"/>
                  </a:lnTo>
                  <a:lnTo>
                    <a:pt x="1140350" y="1635917"/>
                  </a:lnTo>
                  <a:lnTo>
                    <a:pt x="0" y="499380"/>
                  </a:lnTo>
                  <a:close/>
                </a:path>
              </a:pathLst>
            </a:custGeom>
            <a:solidFill>
              <a:srgbClr val="CA0810"/>
            </a:solidFill>
            <a:ln>
              <a:noFill/>
            </a:ln>
            <a:effectLst>
              <a:innerShdw blurRad="190500" dist="101600" dir="858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250" name="文本框 11"/>
            <p:cNvSpPr txBox="1"/>
            <p:nvPr/>
          </p:nvSpPr>
          <p:spPr>
            <a:xfrm>
              <a:off x="3785913" y="3205723"/>
              <a:ext cx="5523726" cy="58477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r>
                <a:rPr lang="en-US" altLang="zh-CN" sz="3200" b="1" dirty="0">
                  <a:solidFill>
                    <a:schemeClr val="bg1"/>
                  </a:solidFill>
                  <a:latin typeface="微软雅黑" panose="020B0503020204020204" pitchFamily="34" charset="-122"/>
                  <a:ea typeface="微软雅黑" panose="020B0503020204020204" pitchFamily="34" charset="-122"/>
                </a:rPr>
                <a:t>Visio</a:t>
              </a:r>
              <a:r>
                <a:rPr lang="zh-CN" altLang="en-US" sz="3200" b="1" dirty="0">
                  <a:solidFill>
                    <a:schemeClr val="bg1"/>
                  </a:solidFill>
                  <a:latin typeface="微软雅黑" panose="020B0503020204020204" pitchFamily="34" charset="-122"/>
                  <a:ea typeface="微软雅黑" panose="020B0503020204020204" pitchFamily="34" charset="-122"/>
                </a:rPr>
                <a:t>介绍</a:t>
              </a:r>
            </a:p>
          </p:txBody>
        </p:sp>
        <p:sp>
          <p:nvSpPr>
            <p:cNvPr id="13" name="矩形 33"/>
            <p:cNvSpPr>
              <a:spLocks noChangeArrowheads="1"/>
            </p:cNvSpPr>
            <p:nvPr/>
          </p:nvSpPr>
          <p:spPr bwMode="auto">
            <a:xfrm>
              <a:off x="3620805" y="3578240"/>
              <a:ext cx="5364427" cy="245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1216025" rtl="0" eaLnBrk="1" fontAlgn="auto" latinLnBrk="0" hangingPunct="1">
                <a:lnSpc>
                  <a:spcPct val="100000"/>
                </a:lnSpc>
                <a:spcBef>
                  <a:spcPct val="20000"/>
                </a:spcBef>
                <a:spcAft>
                  <a:spcPts val="0"/>
                </a:spcAft>
                <a:buClrTx/>
                <a:buSzTx/>
                <a:buFontTx/>
                <a:buNone/>
                <a:defRPr/>
              </a:pPr>
              <a:endParaRPr kumimoji="0" lang="en-US" altLang="zh-CN" sz="16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16" name="组合 15"/>
          <p:cNvGrpSpPr/>
          <p:nvPr/>
        </p:nvGrpSpPr>
        <p:grpSpPr>
          <a:xfrm>
            <a:off x="0" y="2628900"/>
            <a:ext cx="3317875" cy="2155825"/>
            <a:chOff x="0" y="2628900"/>
            <a:chExt cx="3318008" cy="2155448"/>
          </a:xfrm>
        </p:grpSpPr>
        <p:sp>
          <p:nvSpPr>
            <p:cNvPr id="8" name="任意多边形 7"/>
            <p:cNvSpPr/>
            <p:nvPr/>
          </p:nvSpPr>
          <p:spPr>
            <a:xfrm>
              <a:off x="0" y="2628900"/>
              <a:ext cx="2476599" cy="642826"/>
            </a:xfrm>
            <a:custGeom>
              <a:avLst/>
              <a:gdLst>
                <a:gd name="connsiteX0" fmla="*/ 0 w 2476160"/>
                <a:gd name="connsiteY0" fmla="*/ 0 h 642938"/>
                <a:gd name="connsiteX1" fmla="*/ 1831065 w 2476160"/>
                <a:gd name="connsiteY1" fmla="*/ 0 h 642938"/>
                <a:gd name="connsiteX2" fmla="*/ 2476160 w 2476160"/>
                <a:gd name="connsiteY2" fmla="*/ 642938 h 642938"/>
                <a:gd name="connsiteX3" fmla="*/ 0 w 2476160"/>
                <a:gd name="connsiteY3" fmla="*/ 642938 h 642938"/>
              </a:gdLst>
              <a:ahLst/>
              <a:cxnLst>
                <a:cxn ang="0">
                  <a:pos x="connsiteX0" y="connsiteY0"/>
                </a:cxn>
                <a:cxn ang="0">
                  <a:pos x="connsiteX1" y="connsiteY1"/>
                </a:cxn>
                <a:cxn ang="0">
                  <a:pos x="connsiteX2" y="connsiteY2"/>
                </a:cxn>
                <a:cxn ang="0">
                  <a:pos x="connsiteX3" y="connsiteY3"/>
                </a:cxn>
              </a:cxnLst>
              <a:rect l="l" t="t" r="r" b="b"/>
              <a:pathLst>
                <a:path w="2476160" h="642938">
                  <a:moveTo>
                    <a:pt x="0" y="0"/>
                  </a:moveTo>
                  <a:lnTo>
                    <a:pt x="1831065" y="0"/>
                  </a:lnTo>
                  <a:lnTo>
                    <a:pt x="2476160" y="642938"/>
                  </a:lnTo>
                  <a:lnTo>
                    <a:pt x="0" y="642938"/>
                  </a:lnTo>
                  <a:close/>
                </a:path>
              </a:pathLst>
            </a:custGeom>
            <a:solidFill>
              <a:schemeClr val="bg1">
                <a:lumMod val="65000"/>
              </a:schemeClr>
            </a:solidFill>
            <a:ln>
              <a:noFill/>
            </a:ln>
            <a:effectLst>
              <a:outerShdw blurRad="50800" dist="38100" dir="3600000" sx="101000" sy="101000" algn="tl" rotWithShape="0">
                <a:schemeClr val="tx1">
                  <a:alpha val="4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246" name="文本框 14"/>
            <p:cNvSpPr txBox="1"/>
            <p:nvPr/>
          </p:nvSpPr>
          <p:spPr>
            <a:xfrm>
              <a:off x="742950" y="3214688"/>
              <a:ext cx="2575058" cy="156966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9600" b="1" dirty="0">
                  <a:solidFill>
                    <a:srgbClr val="CA0810"/>
                  </a:solidFill>
                  <a:latin typeface="微软雅黑" panose="020B0503020204020204" pitchFamily="34" charset="-122"/>
                  <a:ea typeface="微软雅黑" panose="020B0503020204020204" pitchFamily="34" charset="-122"/>
                </a:rPr>
                <a:t>02</a:t>
              </a:r>
              <a:endParaRPr lang="zh-CN" altLang="en-US" sz="9600" b="1" dirty="0">
                <a:solidFill>
                  <a:srgbClr val="CA081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right)">
                                      <p:cBhvr>
                                        <p:cTn id="7" dur="500"/>
                                        <p:tgtEl>
                                          <p:spTgt spid="16"/>
                                        </p:tgtEl>
                                      </p:cBhvr>
                                    </p:animEffect>
                                  </p:childTnLst>
                                </p:cTn>
                              </p:par>
                              <p:par>
                                <p:cTn id="8" presetID="22" presetClass="entr" presetSubtype="8"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rot="2734777" flipH="1">
            <a:off x="-350837" y="176213"/>
            <a:ext cx="765175" cy="828675"/>
          </a:xfrm>
          <a:custGeom>
            <a:avLst/>
            <a:gdLst>
              <a:gd name="connsiteX0" fmla="*/ 4825039 w 4825039"/>
              <a:gd name="connsiteY0" fmla="*/ 498765 h 5227156"/>
              <a:gd name="connsiteX1" fmla="*/ 0 w 4825039"/>
              <a:gd name="connsiteY1" fmla="*/ 5227156 h 5227156"/>
              <a:gd name="connsiteX2" fmla="*/ 0 w 4825039"/>
              <a:gd name="connsiteY2" fmla="*/ 0 h 5227156"/>
              <a:gd name="connsiteX3" fmla="*/ 4336264 w 4825039"/>
              <a:gd name="connsiteY3" fmla="*/ 0 h 5227156"/>
            </a:gdLst>
            <a:ahLst/>
            <a:cxnLst>
              <a:cxn ang="0">
                <a:pos x="connsiteX0" y="connsiteY0"/>
              </a:cxn>
              <a:cxn ang="0">
                <a:pos x="connsiteX1" y="connsiteY1"/>
              </a:cxn>
              <a:cxn ang="0">
                <a:pos x="connsiteX2" y="connsiteY2"/>
              </a:cxn>
              <a:cxn ang="0">
                <a:pos x="connsiteX3" y="connsiteY3"/>
              </a:cxn>
            </a:cxnLst>
            <a:rect l="l" t="t" r="r" b="b"/>
            <a:pathLst>
              <a:path w="4825039" h="5227156">
                <a:moveTo>
                  <a:pt x="4825039" y="498765"/>
                </a:moveTo>
                <a:lnTo>
                  <a:pt x="0" y="5227156"/>
                </a:lnTo>
                <a:lnTo>
                  <a:pt x="0" y="0"/>
                </a:lnTo>
                <a:lnTo>
                  <a:pt x="4336264" y="0"/>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5123" name="文本框 2"/>
          <p:cNvSpPr txBox="1"/>
          <p:nvPr/>
        </p:nvSpPr>
        <p:spPr>
          <a:xfrm>
            <a:off x="595313" y="298450"/>
            <a:ext cx="7805737" cy="583565"/>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3200" b="1" dirty="0">
                <a:latin typeface="微软雅黑" panose="020B0503020204020204" pitchFamily="34" charset="-122"/>
                <a:ea typeface="微软雅黑" panose="020B0503020204020204" pitchFamily="34" charset="-122"/>
              </a:rPr>
              <a:t>关于</a:t>
            </a:r>
            <a:r>
              <a:rPr lang="en-US" altLang="zh-CN" sz="3200" b="1" dirty="0">
                <a:latin typeface="微软雅黑" panose="020B0503020204020204" pitchFamily="34" charset="-122"/>
                <a:ea typeface="微软雅黑" panose="020B0503020204020204" pitchFamily="34" charset="-122"/>
              </a:rPr>
              <a:t>VISIO</a:t>
            </a:r>
          </a:p>
        </p:txBody>
      </p:sp>
      <p:sp>
        <p:nvSpPr>
          <p:cNvPr id="12" name="矩形 11"/>
          <p:cNvSpPr/>
          <p:nvPr/>
        </p:nvSpPr>
        <p:spPr>
          <a:xfrm>
            <a:off x="594995" y="1963420"/>
            <a:ext cx="6502400" cy="180721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1216025" eaLnBrk="1" hangingPunct="1">
              <a:lnSpc>
                <a:spcPct val="120000"/>
              </a:lnSpc>
              <a:spcBef>
                <a:spcPct val="20000"/>
              </a:spcBef>
              <a:buNone/>
            </a:pPr>
            <a:r>
              <a:rPr lang="zh-CN" altLang="en-US"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       很多时候使用图形比使用文字能够更好的表达意思，更容易被其他人理解。</a:t>
            </a:r>
          </a:p>
          <a:p>
            <a:pPr marL="0" lvl="0" indent="0" defTabSz="1216025" eaLnBrk="1" hangingPunct="1">
              <a:lnSpc>
                <a:spcPct val="120000"/>
              </a:lnSpc>
              <a:spcBef>
                <a:spcPct val="20000"/>
              </a:spcBef>
              <a:buNone/>
            </a:pPr>
            <a:r>
              <a:rPr lang="zh-CN" altLang="en-US"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       Visio是微软公司推出的一款</a:t>
            </a:r>
            <a:r>
              <a:rPr lang="zh-CN" altLang="en-US" sz="18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矢量绘图软件</a:t>
            </a:r>
            <a:r>
              <a:rPr lang="zh-CN" altLang="en-US"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。该软件提供了一个标准、易于上手的绘图环境，并配有整套范围广泛的模板、形状和先进工具。</a:t>
            </a:r>
          </a:p>
        </p:txBody>
      </p:sp>
      <p:pic>
        <p:nvPicPr>
          <p:cNvPr id="15364"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400900" y="1606446"/>
            <a:ext cx="2526330" cy="364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800735" y="1319530"/>
            <a:ext cx="2384425" cy="460375"/>
          </a:xfrm>
          <a:prstGeom prst="rect">
            <a:avLst/>
          </a:prstGeom>
          <a:noFill/>
        </p:spPr>
        <p:txBody>
          <a:bodyPr wrap="none" rtlCol="0">
            <a:spAutoFit/>
          </a:bodyPr>
          <a:lstStyle/>
          <a:p>
            <a:pPr algn="l"/>
            <a:r>
              <a:rPr lang="zh-CN" altLang="en-US"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400" b="1"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一图胜千言</a:t>
            </a:r>
            <a:r>
              <a:rPr lang="zh-CN" altLang="en-US" sz="2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3727</Words>
  <Application>Microsoft Office PowerPoint</Application>
  <PresentationFormat>宽屏</PresentationFormat>
  <Paragraphs>325</Paragraphs>
  <Slides>52</Slides>
  <Notes>42</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52</vt:i4>
      </vt:variant>
    </vt:vector>
  </HeadingPairs>
  <TitlesOfParts>
    <vt:vector size="59" baseType="lpstr">
      <vt:lpstr>等线</vt:lpstr>
      <vt:lpstr>等线 Light</vt:lpstr>
      <vt:lpstr>微软雅黑</vt:lpstr>
      <vt:lpstr>Arial</vt:lpstr>
      <vt:lpstr>Wingdings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Mengtao Shi</dc:creator>
  <cp:lastModifiedBy>Mengtao Shi</cp:lastModifiedBy>
  <cp:revision>31</cp:revision>
  <dcterms:created xsi:type="dcterms:W3CDTF">2018-10-19T11:38:00Z</dcterms:created>
  <dcterms:modified xsi:type="dcterms:W3CDTF">2018-10-21T03:22:26Z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2052-10.1.0.7566</vt:lpwstr>
  </property>
</Properties>
</file>